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424" r:id="rId2"/>
    <p:sldId id="1165" r:id="rId3"/>
    <p:sldId id="1184" r:id="rId4"/>
    <p:sldId id="443" r:id="rId5"/>
    <p:sldId id="444" r:id="rId6"/>
    <p:sldId id="438" r:id="rId7"/>
    <p:sldId id="332" r:id="rId8"/>
    <p:sldId id="420" r:id="rId9"/>
    <p:sldId id="1170" r:id="rId10"/>
    <p:sldId id="1171" r:id="rId11"/>
    <p:sldId id="1172" r:id="rId12"/>
    <p:sldId id="1173" r:id="rId13"/>
    <p:sldId id="445" r:id="rId14"/>
    <p:sldId id="257" r:id="rId15"/>
    <p:sldId id="348" r:id="rId16"/>
    <p:sldId id="434" r:id="rId17"/>
    <p:sldId id="433" r:id="rId18"/>
    <p:sldId id="1186" r:id="rId19"/>
    <p:sldId id="435" r:id="rId20"/>
    <p:sldId id="1055" r:id="rId21"/>
    <p:sldId id="448" r:id="rId22"/>
    <p:sldId id="346" r:id="rId23"/>
    <p:sldId id="449" r:id="rId24"/>
    <p:sldId id="451" r:id="rId25"/>
    <p:sldId id="450" r:id="rId26"/>
    <p:sldId id="1178" r:id="rId27"/>
    <p:sldId id="1180" r:id="rId28"/>
    <p:sldId id="1183" r:id="rId29"/>
    <p:sldId id="1185" r:id="rId30"/>
    <p:sldId id="1166" r:id="rId31"/>
    <p:sldId id="1179" r:id="rId32"/>
    <p:sldId id="976" r:id="rId33"/>
    <p:sldId id="1189" r:id="rId34"/>
  </p:sldIdLst>
  <p:sldSz cx="12192000" cy="6858000"/>
  <p:notesSz cx="6797675" cy="9926638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bba wergeland" initials="ew" lastIdx="1" clrIdx="0">
    <p:extLst>
      <p:ext uri="{19B8F6BF-5375-455C-9EA6-DF929625EA0E}">
        <p15:presenceInfo xmlns:p15="http://schemas.microsoft.com/office/powerpoint/2012/main" userId="35914ad40dcedc8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Ingen stil, ingen rutenet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emastil 1 – utheving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E9639D4-E3E2-4D34-9284-5A2195B3D0D7}" styleName="Lys stil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ys stil 2 – utheving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Lys stil 2 – utheving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7" autoAdjust="0"/>
    <p:restoredTop sz="92848" autoAdjust="0"/>
  </p:normalViewPr>
  <p:slideViewPr>
    <p:cSldViewPr snapToGrid="0">
      <p:cViewPr varScale="1">
        <p:scale>
          <a:sx n="53" d="100"/>
          <a:sy n="53" d="100"/>
        </p:scale>
        <p:origin x="60" y="48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>
        <p:scale>
          <a:sx n="130" d="100"/>
          <a:sy n="130" d="100"/>
        </p:scale>
        <p:origin x="1776" y="-749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ruker\Documents\Documents\Pensjon\Pensjonsutvalget\Til_140221\Marsm&#248;tet\Figurer%20for%2010.,marsPyntet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3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200" b="0" i="0" baseline="0" dirty="0" err="1">
                <a:effectLst/>
              </a:rPr>
              <a:t>Uføre</a:t>
            </a:r>
            <a:r>
              <a:rPr lang="en-US" sz="3200" b="0" i="0" baseline="0" dirty="0">
                <a:effectLst/>
              </a:rPr>
              <a:t> i </a:t>
            </a:r>
            <a:r>
              <a:rPr lang="en-US" sz="3200" b="0" i="0" baseline="0" dirty="0" err="1">
                <a:effectLst/>
              </a:rPr>
              <a:t>prosent</a:t>
            </a:r>
            <a:r>
              <a:rPr lang="en-US" sz="3200" b="0" i="0" baseline="0" dirty="0">
                <a:effectLst/>
              </a:rPr>
              <a:t> av </a:t>
            </a:r>
            <a:r>
              <a:rPr lang="en-US" sz="3200" b="0" i="0" baseline="0" dirty="0" err="1">
                <a:effectLst/>
              </a:rPr>
              <a:t>befolkningen</a:t>
            </a:r>
            <a:r>
              <a:rPr lang="en-US" sz="3200" b="0" i="0" baseline="0" dirty="0">
                <a:effectLst/>
              </a:rPr>
              <a:t> 2019 (SSB)</a:t>
            </a:r>
            <a:endParaRPr lang="nb-NO" sz="3200" dirty="0">
              <a:effectLst/>
            </a:endParaRPr>
          </a:p>
        </c:rich>
      </c:tx>
      <c:layout>
        <c:manualLayout>
          <c:xMode val="edge"/>
          <c:yMode val="edge"/>
          <c:x val="1.3596268860792684E-2"/>
          <c:y val="0.12127486455774189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3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>
        <c:manualLayout>
          <c:layoutTarget val="inner"/>
          <c:xMode val="edge"/>
          <c:yMode val="edge"/>
          <c:x val="1.1506074982449882E-2"/>
          <c:y val="6.0334327438182914E-2"/>
          <c:w val="0.9312176407111481"/>
          <c:h val="0.78519350140587307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UforetrygdPros!$D$7:$D$55</c:f>
              <c:strCache>
                <c:ptCount val="49"/>
                <c:pt idx="0">
                  <c:v>19 år</c:v>
                </c:pt>
                <c:pt idx="1">
                  <c:v>20 år</c:v>
                </c:pt>
                <c:pt idx="2">
                  <c:v>21 år</c:v>
                </c:pt>
                <c:pt idx="3">
                  <c:v>22 år</c:v>
                </c:pt>
                <c:pt idx="4">
                  <c:v>23 år</c:v>
                </c:pt>
                <c:pt idx="5">
                  <c:v>24 år</c:v>
                </c:pt>
                <c:pt idx="6">
                  <c:v>25 år</c:v>
                </c:pt>
                <c:pt idx="7">
                  <c:v>26 år</c:v>
                </c:pt>
                <c:pt idx="8">
                  <c:v>27 år</c:v>
                </c:pt>
                <c:pt idx="9">
                  <c:v>28 år</c:v>
                </c:pt>
                <c:pt idx="10">
                  <c:v>29 år</c:v>
                </c:pt>
                <c:pt idx="11">
                  <c:v>30 år</c:v>
                </c:pt>
                <c:pt idx="12">
                  <c:v>31 år</c:v>
                </c:pt>
                <c:pt idx="13">
                  <c:v>32 år</c:v>
                </c:pt>
                <c:pt idx="14">
                  <c:v>33 år</c:v>
                </c:pt>
                <c:pt idx="15">
                  <c:v>34 år</c:v>
                </c:pt>
                <c:pt idx="16">
                  <c:v>35 år</c:v>
                </c:pt>
                <c:pt idx="17">
                  <c:v>36 år</c:v>
                </c:pt>
                <c:pt idx="18">
                  <c:v>37 år</c:v>
                </c:pt>
                <c:pt idx="19">
                  <c:v>38 år</c:v>
                </c:pt>
                <c:pt idx="20">
                  <c:v>39 år</c:v>
                </c:pt>
                <c:pt idx="21">
                  <c:v>40 år</c:v>
                </c:pt>
                <c:pt idx="22">
                  <c:v>41 år</c:v>
                </c:pt>
                <c:pt idx="23">
                  <c:v>42 år</c:v>
                </c:pt>
                <c:pt idx="24">
                  <c:v>43 år</c:v>
                </c:pt>
                <c:pt idx="25">
                  <c:v>44 år</c:v>
                </c:pt>
                <c:pt idx="26">
                  <c:v>45 år</c:v>
                </c:pt>
                <c:pt idx="27">
                  <c:v>46 år</c:v>
                </c:pt>
                <c:pt idx="28">
                  <c:v>47 år</c:v>
                </c:pt>
                <c:pt idx="29">
                  <c:v>48 år</c:v>
                </c:pt>
                <c:pt idx="30">
                  <c:v>49 år</c:v>
                </c:pt>
                <c:pt idx="31">
                  <c:v>50 år</c:v>
                </c:pt>
                <c:pt idx="32">
                  <c:v>51 år</c:v>
                </c:pt>
                <c:pt idx="33">
                  <c:v>52 år</c:v>
                </c:pt>
                <c:pt idx="34">
                  <c:v>53 år</c:v>
                </c:pt>
                <c:pt idx="35">
                  <c:v>54 år</c:v>
                </c:pt>
                <c:pt idx="36">
                  <c:v>55 år</c:v>
                </c:pt>
                <c:pt idx="37">
                  <c:v>56 år</c:v>
                </c:pt>
                <c:pt idx="38">
                  <c:v>57 år</c:v>
                </c:pt>
                <c:pt idx="39">
                  <c:v>58 år</c:v>
                </c:pt>
                <c:pt idx="40">
                  <c:v>59 år</c:v>
                </c:pt>
                <c:pt idx="41">
                  <c:v>60 år</c:v>
                </c:pt>
                <c:pt idx="42">
                  <c:v>61 år</c:v>
                </c:pt>
                <c:pt idx="43">
                  <c:v>62 år</c:v>
                </c:pt>
                <c:pt idx="44">
                  <c:v>63 år</c:v>
                </c:pt>
                <c:pt idx="45">
                  <c:v>64 år</c:v>
                </c:pt>
                <c:pt idx="46">
                  <c:v>65 år</c:v>
                </c:pt>
                <c:pt idx="47">
                  <c:v>66 år</c:v>
                </c:pt>
                <c:pt idx="48">
                  <c:v>67 år</c:v>
                </c:pt>
              </c:strCache>
            </c:strRef>
          </c:cat>
          <c:val>
            <c:numRef>
              <c:f>UforetrygdPros!$E$7:$E$55</c:f>
              <c:numCache>
                <c:formatCode>0.0</c:formatCode>
                <c:ptCount val="49"/>
                <c:pt idx="0">
                  <c:v>1.4</c:v>
                </c:pt>
                <c:pt idx="1">
                  <c:v>1.8</c:v>
                </c:pt>
                <c:pt idx="2">
                  <c:v>2</c:v>
                </c:pt>
                <c:pt idx="3">
                  <c:v>2.2999999999999998</c:v>
                </c:pt>
                <c:pt idx="4">
                  <c:v>2.5</c:v>
                </c:pt>
                <c:pt idx="5">
                  <c:v>2.7</c:v>
                </c:pt>
                <c:pt idx="6">
                  <c:v>2.9</c:v>
                </c:pt>
                <c:pt idx="7">
                  <c:v>3.1</c:v>
                </c:pt>
                <c:pt idx="8">
                  <c:v>3.2</c:v>
                </c:pt>
                <c:pt idx="9">
                  <c:v>3.3</c:v>
                </c:pt>
                <c:pt idx="10">
                  <c:v>3.4</c:v>
                </c:pt>
                <c:pt idx="11">
                  <c:v>3.5</c:v>
                </c:pt>
                <c:pt idx="12">
                  <c:v>3.4</c:v>
                </c:pt>
                <c:pt idx="13">
                  <c:v>3.5</c:v>
                </c:pt>
                <c:pt idx="14">
                  <c:v>3.6</c:v>
                </c:pt>
                <c:pt idx="15">
                  <c:v>3.7</c:v>
                </c:pt>
                <c:pt idx="16">
                  <c:v>4</c:v>
                </c:pt>
                <c:pt idx="17">
                  <c:v>4.0999999999999996</c:v>
                </c:pt>
                <c:pt idx="18">
                  <c:v>4.5999999999999996</c:v>
                </c:pt>
                <c:pt idx="19">
                  <c:v>4.5999999999999996</c:v>
                </c:pt>
                <c:pt idx="20">
                  <c:v>4.8</c:v>
                </c:pt>
                <c:pt idx="21">
                  <c:v>5.2</c:v>
                </c:pt>
                <c:pt idx="22">
                  <c:v>5.2</c:v>
                </c:pt>
                <c:pt idx="23">
                  <c:v>5.6</c:v>
                </c:pt>
                <c:pt idx="24">
                  <c:v>5.9</c:v>
                </c:pt>
                <c:pt idx="25">
                  <c:v>6.5</c:v>
                </c:pt>
                <c:pt idx="26">
                  <c:v>6.9</c:v>
                </c:pt>
                <c:pt idx="27">
                  <c:v>7.3</c:v>
                </c:pt>
                <c:pt idx="28">
                  <c:v>7.7</c:v>
                </c:pt>
                <c:pt idx="29">
                  <c:v>8.1999999999999993</c:v>
                </c:pt>
                <c:pt idx="30">
                  <c:v>9</c:v>
                </c:pt>
                <c:pt idx="31">
                  <c:v>9.3000000000000007</c:v>
                </c:pt>
                <c:pt idx="32">
                  <c:v>10.1</c:v>
                </c:pt>
                <c:pt idx="33">
                  <c:v>10.8</c:v>
                </c:pt>
                <c:pt idx="34">
                  <c:v>12.1</c:v>
                </c:pt>
                <c:pt idx="35">
                  <c:v>12.4</c:v>
                </c:pt>
                <c:pt idx="36">
                  <c:v>13.3</c:v>
                </c:pt>
                <c:pt idx="37">
                  <c:v>14</c:v>
                </c:pt>
                <c:pt idx="38">
                  <c:v>14.8</c:v>
                </c:pt>
                <c:pt idx="39">
                  <c:v>15.8</c:v>
                </c:pt>
                <c:pt idx="40">
                  <c:v>17</c:v>
                </c:pt>
                <c:pt idx="41">
                  <c:v>18.2</c:v>
                </c:pt>
                <c:pt idx="42">
                  <c:v>20</c:v>
                </c:pt>
                <c:pt idx="43">
                  <c:v>20.6</c:v>
                </c:pt>
                <c:pt idx="44">
                  <c:v>22.2</c:v>
                </c:pt>
                <c:pt idx="45">
                  <c:v>22.6</c:v>
                </c:pt>
                <c:pt idx="46">
                  <c:v>24.3</c:v>
                </c:pt>
                <c:pt idx="47">
                  <c:v>24.8</c:v>
                </c:pt>
                <c:pt idx="48">
                  <c:v>24.8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297-4AD3-9AF6-E1F6F48A9545}"/>
            </c:ext>
          </c:extLst>
        </c:ser>
        <c:ser>
          <c:idx val="1"/>
          <c:order val="1"/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UforetrygdPros!$D$7:$D$55</c:f>
              <c:strCache>
                <c:ptCount val="49"/>
                <c:pt idx="0">
                  <c:v>19 år</c:v>
                </c:pt>
                <c:pt idx="1">
                  <c:v>20 år</c:v>
                </c:pt>
                <c:pt idx="2">
                  <c:v>21 år</c:v>
                </c:pt>
                <c:pt idx="3">
                  <c:v>22 år</c:v>
                </c:pt>
                <c:pt idx="4">
                  <c:v>23 år</c:v>
                </c:pt>
                <c:pt idx="5">
                  <c:v>24 år</c:v>
                </c:pt>
                <c:pt idx="6">
                  <c:v>25 år</c:v>
                </c:pt>
                <c:pt idx="7">
                  <c:v>26 år</c:v>
                </c:pt>
                <c:pt idx="8">
                  <c:v>27 år</c:v>
                </c:pt>
                <c:pt idx="9">
                  <c:v>28 år</c:v>
                </c:pt>
                <c:pt idx="10">
                  <c:v>29 år</c:v>
                </c:pt>
                <c:pt idx="11">
                  <c:v>30 år</c:v>
                </c:pt>
                <c:pt idx="12">
                  <c:v>31 år</c:v>
                </c:pt>
                <c:pt idx="13">
                  <c:v>32 år</c:v>
                </c:pt>
                <c:pt idx="14">
                  <c:v>33 år</c:v>
                </c:pt>
                <c:pt idx="15">
                  <c:v>34 år</c:v>
                </c:pt>
                <c:pt idx="16">
                  <c:v>35 år</c:v>
                </c:pt>
                <c:pt idx="17">
                  <c:v>36 år</c:v>
                </c:pt>
                <c:pt idx="18">
                  <c:v>37 år</c:v>
                </c:pt>
                <c:pt idx="19">
                  <c:v>38 år</c:v>
                </c:pt>
                <c:pt idx="20">
                  <c:v>39 år</c:v>
                </c:pt>
                <c:pt idx="21">
                  <c:v>40 år</c:v>
                </c:pt>
                <c:pt idx="22">
                  <c:v>41 år</c:v>
                </c:pt>
                <c:pt idx="23">
                  <c:v>42 år</c:v>
                </c:pt>
                <c:pt idx="24">
                  <c:v>43 år</c:v>
                </c:pt>
                <c:pt idx="25">
                  <c:v>44 år</c:v>
                </c:pt>
                <c:pt idx="26">
                  <c:v>45 år</c:v>
                </c:pt>
                <c:pt idx="27">
                  <c:v>46 år</c:v>
                </c:pt>
                <c:pt idx="28">
                  <c:v>47 år</c:v>
                </c:pt>
                <c:pt idx="29">
                  <c:v>48 år</c:v>
                </c:pt>
                <c:pt idx="30">
                  <c:v>49 år</c:v>
                </c:pt>
                <c:pt idx="31">
                  <c:v>50 år</c:v>
                </c:pt>
                <c:pt idx="32">
                  <c:v>51 år</c:v>
                </c:pt>
                <c:pt idx="33">
                  <c:v>52 år</c:v>
                </c:pt>
                <c:pt idx="34">
                  <c:v>53 år</c:v>
                </c:pt>
                <c:pt idx="35">
                  <c:v>54 år</c:v>
                </c:pt>
                <c:pt idx="36">
                  <c:v>55 år</c:v>
                </c:pt>
                <c:pt idx="37">
                  <c:v>56 år</c:v>
                </c:pt>
                <c:pt idx="38">
                  <c:v>57 år</c:v>
                </c:pt>
                <c:pt idx="39">
                  <c:v>58 år</c:v>
                </c:pt>
                <c:pt idx="40">
                  <c:v>59 år</c:v>
                </c:pt>
                <c:pt idx="41">
                  <c:v>60 år</c:v>
                </c:pt>
                <c:pt idx="42">
                  <c:v>61 år</c:v>
                </c:pt>
                <c:pt idx="43">
                  <c:v>62 år</c:v>
                </c:pt>
                <c:pt idx="44">
                  <c:v>63 år</c:v>
                </c:pt>
                <c:pt idx="45">
                  <c:v>64 år</c:v>
                </c:pt>
                <c:pt idx="46">
                  <c:v>65 år</c:v>
                </c:pt>
                <c:pt idx="47">
                  <c:v>66 år</c:v>
                </c:pt>
                <c:pt idx="48">
                  <c:v>67 år</c:v>
                </c:pt>
              </c:strCache>
            </c:strRef>
          </c:cat>
          <c:val>
            <c:numRef>
              <c:f>UforetrygdPros!$F$7:$F$55</c:f>
              <c:numCache>
                <c:formatCode>0.0</c:formatCode>
                <c:ptCount val="49"/>
                <c:pt idx="0">
                  <c:v>1</c:v>
                </c:pt>
                <c:pt idx="1">
                  <c:v>1.2</c:v>
                </c:pt>
                <c:pt idx="2">
                  <c:v>1.4</c:v>
                </c:pt>
                <c:pt idx="3">
                  <c:v>1.6</c:v>
                </c:pt>
                <c:pt idx="4">
                  <c:v>2</c:v>
                </c:pt>
                <c:pt idx="5">
                  <c:v>2.4</c:v>
                </c:pt>
                <c:pt idx="6">
                  <c:v>2.5</c:v>
                </c:pt>
                <c:pt idx="7">
                  <c:v>3.1</c:v>
                </c:pt>
                <c:pt idx="8">
                  <c:v>3.2</c:v>
                </c:pt>
                <c:pt idx="9">
                  <c:v>3.4</c:v>
                </c:pt>
                <c:pt idx="10">
                  <c:v>3.6</c:v>
                </c:pt>
                <c:pt idx="11">
                  <c:v>3.6</c:v>
                </c:pt>
                <c:pt idx="12">
                  <c:v>4</c:v>
                </c:pt>
                <c:pt idx="13">
                  <c:v>4.3</c:v>
                </c:pt>
                <c:pt idx="14">
                  <c:v>4.2</c:v>
                </c:pt>
                <c:pt idx="15">
                  <c:v>4.9000000000000004</c:v>
                </c:pt>
                <c:pt idx="16">
                  <c:v>5</c:v>
                </c:pt>
                <c:pt idx="17">
                  <c:v>5.8</c:v>
                </c:pt>
                <c:pt idx="18">
                  <c:v>6</c:v>
                </c:pt>
                <c:pt idx="19">
                  <c:v>6.4</c:v>
                </c:pt>
                <c:pt idx="20">
                  <c:v>6.9</c:v>
                </c:pt>
                <c:pt idx="21">
                  <c:v>7.5</c:v>
                </c:pt>
                <c:pt idx="22">
                  <c:v>8.1999999999999993</c:v>
                </c:pt>
                <c:pt idx="23">
                  <c:v>8.6999999999999993</c:v>
                </c:pt>
                <c:pt idx="24">
                  <c:v>9.6999999999999993</c:v>
                </c:pt>
                <c:pt idx="25">
                  <c:v>10.5</c:v>
                </c:pt>
                <c:pt idx="26">
                  <c:v>11.2</c:v>
                </c:pt>
                <c:pt idx="27">
                  <c:v>12</c:v>
                </c:pt>
                <c:pt idx="28">
                  <c:v>12.6</c:v>
                </c:pt>
                <c:pt idx="29">
                  <c:v>13.8</c:v>
                </c:pt>
                <c:pt idx="30">
                  <c:v>14.4</c:v>
                </c:pt>
                <c:pt idx="31">
                  <c:v>15.8</c:v>
                </c:pt>
                <c:pt idx="32">
                  <c:v>16.600000000000001</c:v>
                </c:pt>
                <c:pt idx="33">
                  <c:v>18</c:v>
                </c:pt>
                <c:pt idx="34">
                  <c:v>18.8</c:v>
                </c:pt>
                <c:pt idx="35">
                  <c:v>19.600000000000001</c:v>
                </c:pt>
                <c:pt idx="36">
                  <c:v>20.9</c:v>
                </c:pt>
                <c:pt idx="37">
                  <c:v>21.9</c:v>
                </c:pt>
                <c:pt idx="38">
                  <c:v>23.3</c:v>
                </c:pt>
                <c:pt idx="39">
                  <c:v>24.4</c:v>
                </c:pt>
                <c:pt idx="40">
                  <c:v>25.8</c:v>
                </c:pt>
                <c:pt idx="41">
                  <c:v>27.8</c:v>
                </c:pt>
                <c:pt idx="42">
                  <c:v>29.5</c:v>
                </c:pt>
                <c:pt idx="43">
                  <c:v>30.8</c:v>
                </c:pt>
                <c:pt idx="44">
                  <c:v>32.200000000000003</c:v>
                </c:pt>
                <c:pt idx="45">
                  <c:v>34</c:v>
                </c:pt>
                <c:pt idx="46">
                  <c:v>35.9</c:v>
                </c:pt>
                <c:pt idx="47">
                  <c:v>36.799999999999997</c:v>
                </c:pt>
                <c:pt idx="48">
                  <c:v>37.299999999999997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297-4AD3-9AF6-E1F6F48A95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49111792"/>
        <c:axId val="1649128848"/>
      </c:lineChart>
      <c:catAx>
        <c:axId val="1649111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649128848"/>
        <c:crosses val="autoZero"/>
        <c:auto val="1"/>
        <c:lblAlgn val="ctr"/>
        <c:lblOffset val="100"/>
        <c:noMultiLvlLbl val="0"/>
      </c:catAx>
      <c:valAx>
        <c:axId val="1649128848"/>
        <c:scaling>
          <c:orientation val="minMax"/>
        </c:scaling>
        <c:delete val="0"/>
        <c:axPos val="l"/>
        <c:majorGridlines>
          <c:spPr>
            <a:ln w="22225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6491117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400" b="0" i="0" baseline="0">
                <a:effectLst/>
              </a:rPr>
              <a:t>2009-19: Ikke-uføre 30-49 år som ti år seinere var uføre  </a:t>
            </a:r>
            <a:endParaRPr lang="nb-NO" sz="240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'[2]Lønn pluss status'!$G$57:$G$58</c:f>
              <c:strCache>
                <c:ptCount val="1"/>
                <c:pt idx="0">
                  <c:v>Helt eller delvis ufør Menn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'[2]Lønn pluss status'!$F$59:$F$67</c:f>
              <c:strCache>
                <c:ptCount val="9"/>
                <c:pt idx="0">
                  <c:v>Ledere</c:v>
                </c:pt>
                <c:pt idx="1">
                  <c:v>Akademiske yrker</c:v>
                </c:pt>
                <c:pt idx="2">
                  <c:v>Høyskoleyrker</c:v>
                </c:pt>
                <c:pt idx="3">
                  <c:v>Kontoryrker</c:v>
                </c:pt>
                <c:pt idx="4">
                  <c:v>Håndverkere</c:v>
                </c:pt>
                <c:pt idx="5">
                  <c:v>Bønder, fiskere mv.</c:v>
                </c:pt>
                <c:pt idx="6">
                  <c:v>Salgs- og serviceyrker</c:v>
                </c:pt>
                <c:pt idx="7">
                  <c:v>Renholdere, hjelpearbeidere mv.</c:v>
                </c:pt>
                <c:pt idx="8">
                  <c:v>Prosess- og maskinoperatører, transportarbeidere mv.</c:v>
                </c:pt>
              </c:strCache>
            </c:strRef>
          </c:cat>
          <c:val>
            <c:numRef>
              <c:f>'[2]Lønn pluss status'!$G$59:$G$67</c:f>
              <c:numCache>
                <c:formatCode>General</c:formatCode>
                <c:ptCount val="9"/>
                <c:pt idx="0">
                  <c:v>2</c:v>
                </c:pt>
                <c:pt idx="1">
                  <c:v>1.6</c:v>
                </c:pt>
                <c:pt idx="2">
                  <c:v>2.4</c:v>
                </c:pt>
                <c:pt idx="3">
                  <c:v>5.4</c:v>
                </c:pt>
                <c:pt idx="4">
                  <c:v>4.8</c:v>
                </c:pt>
                <c:pt idx="5">
                  <c:v>5.8</c:v>
                </c:pt>
                <c:pt idx="6">
                  <c:v>6.6</c:v>
                </c:pt>
                <c:pt idx="7">
                  <c:v>7.8</c:v>
                </c:pt>
                <c:pt idx="8">
                  <c:v>7.3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18E-4FD8-A1DB-1B5C1C77F97A}"/>
            </c:ext>
          </c:extLst>
        </c:ser>
        <c:ser>
          <c:idx val="1"/>
          <c:order val="1"/>
          <c:tx>
            <c:strRef>
              <c:f>'[2]Lønn pluss status'!$H$57:$H$58</c:f>
              <c:strCache>
                <c:ptCount val="1"/>
                <c:pt idx="0">
                  <c:v>Helt eller delvis ufør Kvinner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'[2]Lønn pluss status'!$F$59:$F$67</c:f>
              <c:strCache>
                <c:ptCount val="9"/>
                <c:pt idx="0">
                  <c:v>Ledere</c:v>
                </c:pt>
                <c:pt idx="1">
                  <c:v>Akademiske yrker</c:v>
                </c:pt>
                <c:pt idx="2">
                  <c:v>Høyskoleyrker</c:v>
                </c:pt>
                <c:pt idx="3">
                  <c:v>Kontoryrker</c:v>
                </c:pt>
                <c:pt idx="4">
                  <c:v>Håndverkere</c:v>
                </c:pt>
                <c:pt idx="5">
                  <c:v>Bønder, fiskere mv.</c:v>
                </c:pt>
                <c:pt idx="6">
                  <c:v>Salgs- og serviceyrker</c:v>
                </c:pt>
                <c:pt idx="7">
                  <c:v>Renholdere, hjelpearbeidere mv.</c:v>
                </c:pt>
                <c:pt idx="8">
                  <c:v>Prosess- og maskinoperatører, transportarbeidere mv.</c:v>
                </c:pt>
              </c:strCache>
            </c:strRef>
          </c:cat>
          <c:val>
            <c:numRef>
              <c:f>'[2]Lønn pluss status'!$H$59:$H$67</c:f>
              <c:numCache>
                <c:formatCode>General</c:formatCode>
                <c:ptCount val="9"/>
                <c:pt idx="0">
                  <c:v>4.5</c:v>
                </c:pt>
                <c:pt idx="1">
                  <c:v>4.5999999999999996</c:v>
                </c:pt>
                <c:pt idx="2">
                  <c:v>6.1</c:v>
                </c:pt>
                <c:pt idx="3">
                  <c:v>8.5</c:v>
                </c:pt>
                <c:pt idx="4">
                  <c:v>10.6</c:v>
                </c:pt>
                <c:pt idx="5">
                  <c:v>11</c:v>
                </c:pt>
                <c:pt idx="6">
                  <c:v>12.4</c:v>
                </c:pt>
                <c:pt idx="7">
                  <c:v>13.7</c:v>
                </c:pt>
                <c:pt idx="8">
                  <c:v>13.8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18E-4FD8-A1DB-1B5C1C77F9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9805424"/>
        <c:axId val="209797104"/>
      </c:barChart>
      <c:catAx>
        <c:axId val="209805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09797104"/>
        <c:crosses val="autoZero"/>
        <c:auto val="1"/>
        <c:lblAlgn val="ctr"/>
        <c:lblOffset val="100"/>
        <c:noMultiLvlLbl val="0"/>
      </c:catAx>
      <c:valAx>
        <c:axId val="2097971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098054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0.51097</cdr:x>
      <cdr:y>0.43474</cdr:y>
    </cdr:from>
    <cdr:to>
      <cdr:x>0.62881</cdr:x>
      <cdr:y>0.49686</cdr:y>
    </cdr:to>
    <cdr:sp macro="" textlink="">
      <cdr:nvSpPr>
        <cdr:cNvPr id="2" name="TekstSylinder 1">
          <a:extLst xmlns:a="http://schemas.openxmlformats.org/drawingml/2006/main">
            <a:ext uri="{FF2B5EF4-FFF2-40B4-BE49-F238E27FC236}">
              <a16:creationId xmlns:a16="http://schemas.microsoft.com/office/drawing/2014/main" id="{670D4FD2-52C6-4613-94CD-441AE51DAB1B}"/>
            </a:ext>
          </a:extLst>
        </cdr:cNvPr>
        <cdr:cNvSpPr txBox="1"/>
      </cdr:nvSpPr>
      <cdr:spPr>
        <a:xfrm xmlns:a="http://schemas.openxmlformats.org/drawingml/2006/main">
          <a:off x="4747879" y="2640548"/>
          <a:ext cx="1094965" cy="3773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nb-NO" sz="2000" dirty="0"/>
            <a:t>Kvinner</a:t>
          </a:r>
          <a:endParaRPr lang="nb-NO" sz="1100" dirty="0"/>
        </a:p>
      </cdr:txBody>
    </cdr:sp>
  </cdr:relSizeAnchor>
  <cdr:relSizeAnchor xmlns:cdr="http://schemas.openxmlformats.org/drawingml/2006/chartDrawing">
    <cdr:from>
      <cdr:x>0.74676</cdr:x>
      <cdr:y>0.53092</cdr:y>
    </cdr:from>
    <cdr:to>
      <cdr:x>0.90122</cdr:x>
      <cdr:y>0.61496</cdr:y>
    </cdr:to>
    <cdr:sp macro="" textlink="">
      <cdr:nvSpPr>
        <cdr:cNvPr id="5" name="TekstSylinder 4">
          <a:extLst xmlns:a="http://schemas.openxmlformats.org/drawingml/2006/main">
            <a:ext uri="{FF2B5EF4-FFF2-40B4-BE49-F238E27FC236}">
              <a16:creationId xmlns:a16="http://schemas.microsoft.com/office/drawing/2014/main" id="{9C690144-FE5E-45F2-B26E-2CDFA4CF3BB9}"/>
            </a:ext>
          </a:extLst>
        </cdr:cNvPr>
        <cdr:cNvSpPr txBox="1"/>
      </cdr:nvSpPr>
      <cdr:spPr>
        <a:xfrm xmlns:a="http://schemas.openxmlformats.org/drawingml/2006/main">
          <a:off x="6938834" y="3224722"/>
          <a:ext cx="1435236" cy="5104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nb-NO" sz="2000" dirty="0"/>
            <a:t>Menn</a:t>
          </a:r>
          <a:endParaRPr lang="nb-NO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>
            <a:extLst>
              <a:ext uri="{FF2B5EF4-FFF2-40B4-BE49-F238E27FC236}">
                <a16:creationId xmlns:a16="http://schemas.microsoft.com/office/drawing/2014/main" id="{EE01BBD9-43B1-4FA4-89FE-1A3691F5CA0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nb-NO"/>
              <a:t>Mars10_PFA_Minus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7C35922A-FD18-4BD4-AC24-33FCCC40CC9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CBE98D-BD04-4756-823F-D247969DB76F}" type="datetime1">
              <a:rPr lang="nb-NO" smtClean="0"/>
              <a:t>12.03.2021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B6ECD5C8-56ED-428F-9DB0-0B242817230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8B082082-22B7-4C54-86D5-306C315134B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4B81C2-3879-41B3-BF8F-3EDEB3AD7C1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66925291"/>
      </p:ext>
    </p:extLst>
  </p:cSld>
  <p:clrMap bg1="lt1" tx1="dk1" bg2="lt2" tx2="dk2" accent1="accent1" accent2="accent2" accent3="accent3" accent4="accent4" accent5="accent5" accent6="accent6" hlink="hlink" folHlink="folHlink"/>
  <p:hf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nb-NO"/>
              <a:t>Mars10_PFA_Minus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FB981F-18B0-4B12-B7CE-A8CD4F031E7D}" type="datetime1">
              <a:rPr lang="nb-NO" smtClean="0"/>
              <a:t>12.03.2021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3C50D4-982D-4054-8453-CE8F0E42CD8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88546255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3C50D4-982D-4054-8453-CE8F0E42CD8D}" type="slidenum">
              <a:rPr lang="nb-NO" smtClean="0"/>
              <a:t>1</a:t>
            </a:fld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27567825-2B68-45D8-897F-A7CE7B4922C2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A810F9B8-980E-4273-AA35-56372DBBC496}" type="datetime1">
              <a:rPr lang="nb-NO" smtClean="0"/>
              <a:t>12.03.2021</a:t>
            </a:fld>
            <a:endParaRPr lang="nb-NO"/>
          </a:p>
        </p:txBody>
      </p:sp>
      <p:sp>
        <p:nvSpPr>
          <p:cNvPr id="6" name="Plassholder for topptekst 5">
            <a:extLst>
              <a:ext uri="{FF2B5EF4-FFF2-40B4-BE49-F238E27FC236}">
                <a16:creationId xmlns:a16="http://schemas.microsoft.com/office/drawing/2014/main" id="{96B8D16F-8B08-4476-B910-B8FD726C8EFC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nb-NO"/>
              <a:t>Mars10_PFA_Minus</a:t>
            </a:r>
          </a:p>
        </p:txBody>
      </p:sp>
    </p:spTree>
    <p:extLst>
      <p:ext uri="{BB962C8B-B14F-4D97-AF65-F5344CB8AC3E}">
        <p14:creationId xmlns:p14="http://schemas.microsoft.com/office/powerpoint/2010/main" val="33923690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sz="160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3C50D4-982D-4054-8453-CE8F0E42CD8D}" type="slidenum">
              <a:rPr lang="nb-NO" smtClean="0"/>
              <a:t>11</a:t>
            </a:fld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707160C-3D24-4D90-BB16-E24E489905A9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68467FCB-9DB4-451C-99F7-A896EA44A530}" type="datetime1">
              <a:rPr lang="nb-NO" smtClean="0"/>
              <a:t>12.03.2021</a:t>
            </a:fld>
            <a:endParaRPr lang="nb-NO"/>
          </a:p>
        </p:txBody>
      </p:sp>
      <p:sp>
        <p:nvSpPr>
          <p:cNvPr id="6" name="Plassholder for topptekst 5">
            <a:extLst>
              <a:ext uri="{FF2B5EF4-FFF2-40B4-BE49-F238E27FC236}">
                <a16:creationId xmlns:a16="http://schemas.microsoft.com/office/drawing/2014/main" id="{8C3E91BA-87C9-4E4C-B6D6-26AF44451108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nb-NO"/>
              <a:t>Mars10_PFA_Minus</a:t>
            </a:r>
          </a:p>
        </p:txBody>
      </p:sp>
    </p:spTree>
    <p:extLst>
      <p:ext uri="{BB962C8B-B14F-4D97-AF65-F5344CB8AC3E}">
        <p14:creationId xmlns:p14="http://schemas.microsoft.com/office/powerpoint/2010/main" val="13963551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sz="180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3C50D4-982D-4054-8453-CE8F0E42CD8D}" type="slidenum">
              <a:rPr lang="nb-NO" smtClean="0"/>
              <a:t>12</a:t>
            </a:fld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D43EF571-8669-4BF7-A771-E3A0CC0C3E14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7AEAE477-0F52-4A39-8108-B8EF02EB2ADD}" type="datetime1">
              <a:rPr lang="nb-NO" smtClean="0"/>
              <a:t>12.03.2021</a:t>
            </a:fld>
            <a:endParaRPr lang="nb-NO"/>
          </a:p>
        </p:txBody>
      </p:sp>
      <p:sp>
        <p:nvSpPr>
          <p:cNvPr id="6" name="Plassholder for topptekst 5">
            <a:extLst>
              <a:ext uri="{FF2B5EF4-FFF2-40B4-BE49-F238E27FC236}">
                <a16:creationId xmlns:a16="http://schemas.microsoft.com/office/drawing/2014/main" id="{BB9C4786-175C-4DDD-BDA6-7DD7D443BF2E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nb-NO"/>
              <a:t>Mars10_PFA_Minus</a:t>
            </a:r>
          </a:p>
        </p:txBody>
      </p:sp>
    </p:spTree>
    <p:extLst>
      <p:ext uri="{BB962C8B-B14F-4D97-AF65-F5344CB8AC3E}">
        <p14:creationId xmlns:p14="http://schemas.microsoft.com/office/powerpoint/2010/main" val="1592919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539750" y="1335088"/>
            <a:ext cx="5953125" cy="3349625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3C50D4-982D-4054-8453-CE8F0E42CD8D}" type="slidenum">
              <a:rPr lang="nb-NO" smtClean="0"/>
              <a:t>13</a:t>
            </a:fld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F5B6ED82-E122-4569-A056-9B5C878BB9F8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F6DC55E0-01A9-4FBC-B0ED-CF0905CC4B00}" type="datetime1">
              <a:rPr lang="nb-NO" smtClean="0"/>
              <a:t>12.03.2021</a:t>
            </a:fld>
            <a:endParaRPr lang="nb-NO"/>
          </a:p>
        </p:txBody>
      </p:sp>
      <p:sp>
        <p:nvSpPr>
          <p:cNvPr id="6" name="Plassholder for topptekst 5">
            <a:extLst>
              <a:ext uri="{FF2B5EF4-FFF2-40B4-BE49-F238E27FC236}">
                <a16:creationId xmlns:a16="http://schemas.microsoft.com/office/drawing/2014/main" id="{4B82F10F-1CAF-44D7-A09C-3E010A8EDB9D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nb-NO"/>
              <a:t>Mars10_PFA_Minus</a:t>
            </a:r>
          </a:p>
        </p:txBody>
      </p:sp>
    </p:spTree>
    <p:extLst>
      <p:ext uri="{BB962C8B-B14F-4D97-AF65-F5344CB8AC3E}">
        <p14:creationId xmlns:p14="http://schemas.microsoft.com/office/powerpoint/2010/main" val="29173613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3C50D4-982D-4054-8453-CE8F0E42CD8D}" type="slidenum">
              <a:rPr lang="nb-NO" smtClean="0"/>
              <a:t>14</a:t>
            </a:fld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B8D024A9-19B0-4DAD-B713-AB79064F302F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63FF4A7E-A13A-4563-9C56-26247E3080F3}" type="datetime1">
              <a:rPr lang="nb-NO" smtClean="0"/>
              <a:t>12.03.2021</a:t>
            </a:fld>
            <a:endParaRPr lang="nb-NO"/>
          </a:p>
        </p:txBody>
      </p:sp>
      <p:sp>
        <p:nvSpPr>
          <p:cNvPr id="6" name="Plassholder for topptekst 5">
            <a:extLst>
              <a:ext uri="{FF2B5EF4-FFF2-40B4-BE49-F238E27FC236}">
                <a16:creationId xmlns:a16="http://schemas.microsoft.com/office/drawing/2014/main" id="{A5043A16-87D2-4B70-8549-5BA0EC21E3A9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nb-NO"/>
              <a:t>Mars10_PFA_Minus</a:t>
            </a:r>
          </a:p>
        </p:txBody>
      </p:sp>
    </p:spTree>
    <p:extLst>
      <p:ext uri="{BB962C8B-B14F-4D97-AF65-F5344CB8AC3E}">
        <p14:creationId xmlns:p14="http://schemas.microsoft.com/office/powerpoint/2010/main" val="29229867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3C50D4-982D-4054-8453-CE8F0E42CD8D}" type="slidenum">
              <a:rPr lang="nb-NO" smtClean="0"/>
              <a:t>15</a:t>
            </a:fld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1123A4F9-E2EB-4D97-BBD1-4CADAE866A49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EBE222A6-F89D-4A1F-8DEF-64FCBE2F59E4}" type="datetime1">
              <a:rPr lang="nb-NO" smtClean="0"/>
              <a:t>12.03.2021</a:t>
            </a:fld>
            <a:endParaRPr lang="nb-NO"/>
          </a:p>
        </p:txBody>
      </p:sp>
      <p:sp>
        <p:nvSpPr>
          <p:cNvPr id="6" name="Plassholder for topptekst 5">
            <a:extLst>
              <a:ext uri="{FF2B5EF4-FFF2-40B4-BE49-F238E27FC236}">
                <a16:creationId xmlns:a16="http://schemas.microsoft.com/office/drawing/2014/main" id="{4575650F-7B21-4EBE-A245-CDF8741B1B17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nb-NO"/>
              <a:t>Mars10_PFA_Minus</a:t>
            </a:r>
          </a:p>
        </p:txBody>
      </p:sp>
    </p:spTree>
    <p:extLst>
      <p:ext uri="{BB962C8B-B14F-4D97-AF65-F5344CB8AC3E}">
        <p14:creationId xmlns:p14="http://schemas.microsoft.com/office/powerpoint/2010/main" val="30945190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422275" y="1317625"/>
            <a:ext cx="5953125" cy="3349625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 b="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C6894-3078-462D-B177-EE9A000DA80E}" type="slidenum">
              <a:rPr lang="nb-NO" smtClean="0"/>
              <a:pPr/>
              <a:t>16</a:t>
            </a:fld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E77920F-5DD7-4CF8-86F9-859190D207AD}" type="datetime1">
              <a:rPr lang="nb-NO" smtClean="0"/>
              <a:t>12.03.2021</a:t>
            </a:fld>
            <a:endParaRPr lang="nb-NO"/>
          </a:p>
        </p:txBody>
      </p:sp>
      <p:sp>
        <p:nvSpPr>
          <p:cNvPr id="6" name="Plassholder for topptekst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nb-NO"/>
              <a:t>Mars10_PFA_Minus</a:t>
            </a:r>
          </a:p>
        </p:txBody>
      </p:sp>
    </p:spTree>
    <p:extLst>
      <p:ext uri="{BB962C8B-B14F-4D97-AF65-F5344CB8AC3E}">
        <p14:creationId xmlns:p14="http://schemas.microsoft.com/office/powerpoint/2010/main" val="18741535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 b="1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C6894-3078-462D-B177-EE9A000DA80E}" type="slidenum">
              <a:rPr lang="nb-NO" smtClean="0"/>
              <a:pPr/>
              <a:t>17</a:t>
            </a:fld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33772F3A-DF1E-4A69-B3EF-E73D82E84CED}" type="datetime1">
              <a:rPr lang="nb-NO" smtClean="0"/>
              <a:t>12.03.2021</a:t>
            </a:fld>
            <a:endParaRPr lang="nb-NO"/>
          </a:p>
        </p:txBody>
      </p:sp>
      <p:sp>
        <p:nvSpPr>
          <p:cNvPr id="6" name="Plassholder for topptekst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nb-NO"/>
              <a:t>Mars10_PFA_Minus</a:t>
            </a:r>
          </a:p>
        </p:txBody>
      </p:sp>
    </p:spTree>
    <p:extLst>
      <p:ext uri="{BB962C8B-B14F-4D97-AF65-F5344CB8AC3E}">
        <p14:creationId xmlns:p14="http://schemas.microsoft.com/office/powerpoint/2010/main" val="24990994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3C50D4-982D-4054-8453-CE8F0E42CD8D}" type="slidenum">
              <a:rPr lang="nb-NO" smtClean="0"/>
              <a:t>19</a:t>
            </a:fld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53E674AB-A4A2-4837-A765-CC1FBF87DC3A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9E5C3BBE-649A-4FE8-AB97-1E91C3795DA5}" type="datetime1">
              <a:rPr lang="nb-NO" smtClean="0"/>
              <a:t>12.03.2021</a:t>
            </a:fld>
            <a:endParaRPr lang="nb-NO"/>
          </a:p>
        </p:txBody>
      </p:sp>
      <p:sp>
        <p:nvSpPr>
          <p:cNvPr id="6" name="Plassholder for topptekst 5">
            <a:extLst>
              <a:ext uri="{FF2B5EF4-FFF2-40B4-BE49-F238E27FC236}">
                <a16:creationId xmlns:a16="http://schemas.microsoft.com/office/drawing/2014/main" id="{49E2DFA2-EAC1-428B-A7BF-41713FBAF04C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nb-NO"/>
              <a:t>Mars10_PFA_Minus</a:t>
            </a:r>
          </a:p>
        </p:txBody>
      </p:sp>
    </p:spTree>
    <p:extLst>
      <p:ext uri="{BB962C8B-B14F-4D97-AF65-F5344CB8AC3E}">
        <p14:creationId xmlns:p14="http://schemas.microsoft.com/office/powerpoint/2010/main" val="21352310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3C50D4-982D-4054-8453-CE8F0E42CD8D}" type="slidenum">
              <a:rPr lang="nb-NO" smtClean="0"/>
              <a:t>20</a:t>
            </a:fld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B65AB417-C1DD-434A-B8A8-66D38BDEC671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141A3522-A340-4ACB-B773-0202155B934B}" type="datetime1">
              <a:rPr lang="nb-NO" smtClean="0"/>
              <a:t>12.03.2021</a:t>
            </a:fld>
            <a:endParaRPr lang="nb-NO"/>
          </a:p>
        </p:txBody>
      </p:sp>
      <p:sp>
        <p:nvSpPr>
          <p:cNvPr id="6" name="Plassholder for topptekst 5">
            <a:extLst>
              <a:ext uri="{FF2B5EF4-FFF2-40B4-BE49-F238E27FC236}">
                <a16:creationId xmlns:a16="http://schemas.microsoft.com/office/drawing/2014/main" id="{5A413DE8-56C8-47B2-A03B-660EEDC39CAA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nb-NO"/>
              <a:t>Mars10_PFA_Minus</a:t>
            </a:r>
          </a:p>
        </p:txBody>
      </p:sp>
    </p:spTree>
    <p:extLst>
      <p:ext uri="{BB962C8B-B14F-4D97-AF65-F5344CB8AC3E}">
        <p14:creationId xmlns:p14="http://schemas.microsoft.com/office/powerpoint/2010/main" val="15440903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3C50D4-982D-4054-8453-CE8F0E42CD8D}" type="slidenum">
              <a:rPr lang="nb-NO" smtClean="0"/>
              <a:t>21</a:t>
            </a:fld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6519D2D1-4CDB-43CB-A7F3-F71B6A720046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290FCDFB-48B4-4D4B-A4C4-3A80C73DDD98}" type="datetime1">
              <a:rPr lang="nb-NO" smtClean="0"/>
              <a:t>12.03.2021</a:t>
            </a:fld>
            <a:endParaRPr lang="nb-NO"/>
          </a:p>
        </p:txBody>
      </p:sp>
      <p:sp>
        <p:nvSpPr>
          <p:cNvPr id="6" name="Plassholder for topptekst 5">
            <a:extLst>
              <a:ext uri="{FF2B5EF4-FFF2-40B4-BE49-F238E27FC236}">
                <a16:creationId xmlns:a16="http://schemas.microsoft.com/office/drawing/2014/main" id="{7189A5D3-1CAC-4F12-896A-DB37F07AC4A3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nb-NO"/>
              <a:t>Mars10_PFA_Minus</a:t>
            </a:r>
          </a:p>
        </p:txBody>
      </p:sp>
    </p:spTree>
    <p:extLst>
      <p:ext uri="{BB962C8B-B14F-4D97-AF65-F5344CB8AC3E}">
        <p14:creationId xmlns:p14="http://schemas.microsoft.com/office/powerpoint/2010/main" val="31044908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3C50D4-982D-4054-8453-CE8F0E42CD8D}" type="slidenum">
              <a:rPr lang="nb-NO" smtClean="0"/>
              <a:t>2</a:t>
            </a:fld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69CB61C-B6BF-4155-B624-919A274A84F0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0E95CF57-6845-4833-BA15-FEB2256D5B88}" type="datetime1">
              <a:rPr lang="nb-NO" smtClean="0"/>
              <a:t>12.03.2021</a:t>
            </a:fld>
            <a:endParaRPr lang="nb-NO"/>
          </a:p>
        </p:txBody>
      </p:sp>
      <p:sp>
        <p:nvSpPr>
          <p:cNvPr id="6" name="Plassholder for topptekst 5">
            <a:extLst>
              <a:ext uri="{FF2B5EF4-FFF2-40B4-BE49-F238E27FC236}">
                <a16:creationId xmlns:a16="http://schemas.microsoft.com/office/drawing/2014/main" id="{94EE54F5-61D5-400E-8F0F-88BE27B68F4B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nb-NO"/>
              <a:t>Mars10_PFA_Minus</a:t>
            </a:r>
          </a:p>
        </p:txBody>
      </p:sp>
    </p:spTree>
    <p:extLst>
      <p:ext uri="{BB962C8B-B14F-4D97-AF65-F5344CB8AC3E}">
        <p14:creationId xmlns:p14="http://schemas.microsoft.com/office/powerpoint/2010/main" val="26222142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3C50D4-982D-4054-8453-CE8F0E42CD8D}" type="slidenum">
              <a:rPr lang="nb-NO" smtClean="0"/>
              <a:t>22</a:t>
            </a:fld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228C1D7-BACB-4D4F-9B41-8537DCA689DD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CEF7C314-6A3C-492F-AC8F-00C7DF7A14E8}" type="datetime1">
              <a:rPr lang="nb-NO" smtClean="0"/>
              <a:t>12.03.2021</a:t>
            </a:fld>
            <a:endParaRPr lang="nb-NO"/>
          </a:p>
        </p:txBody>
      </p:sp>
      <p:sp>
        <p:nvSpPr>
          <p:cNvPr id="6" name="Plassholder for topptekst 5">
            <a:extLst>
              <a:ext uri="{FF2B5EF4-FFF2-40B4-BE49-F238E27FC236}">
                <a16:creationId xmlns:a16="http://schemas.microsoft.com/office/drawing/2014/main" id="{89DA2B7B-3865-4B96-8BC5-D3D4E4A70B99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nb-NO"/>
              <a:t>Mars10_PFA_Minus</a:t>
            </a:r>
          </a:p>
        </p:txBody>
      </p:sp>
    </p:spTree>
    <p:extLst>
      <p:ext uri="{BB962C8B-B14F-4D97-AF65-F5344CB8AC3E}">
        <p14:creationId xmlns:p14="http://schemas.microsoft.com/office/powerpoint/2010/main" val="7766322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3C50D4-982D-4054-8453-CE8F0E42CD8D}" type="slidenum">
              <a:rPr lang="nb-NO" smtClean="0"/>
              <a:t>23</a:t>
            </a:fld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810A869F-E941-4335-9A6C-3F5E84F932DC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E2FC725F-25D8-434C-9763-B4BE00D875C1}" type="datetime1">
              <a:rPr lang="nb-NO" smtClean="0"/>
              <a:t>12.03.2021</a:t>
            </a:fld>
            <a:endParaRPr lang="nb-NO"/>
          </a:p>
        </p:txBody>
      </p:sp>
      <p:sp>
        <p:nvSpPr>
          <p:cNvPr id="6" name="Plassholder for topptekst 5">
            <a:extLst>
              <a:ext uri="{FF2B5EF4-FFF2-40B4-BE49-F238E27FC236}">
                <a16:creationId xmlns:a16="http://schemas.microsoft.com/office/drawing/2014/main" id="{8FFC6AF0-629B-4B25-A82F-045664AB3EE9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nb-NO"/>
              <a:t>Mars10_PFA_Minus</a:t>
            </a:r>
          </a:p>
        </p:txBody>
      </p:sp>
    </p:spTree>
    <p:extLst>
      <p:ext uri="{BB962C8B-B14F-4D97-AF65-F5344CB8AC3E}">
        <p14:creationId xmlns:p14="http://schemas.microsoft.com/office/powerpoint/2010/main" val="210928786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3C50D4-982D-4054-8453-CE8F0E42CD8D}" type="slidenum">
              <a:rPr lang="nb-NO" smtClean="0"/>
              <a:t>24</a:t>
            </a:fld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DBC4F44B-06FC-4A35-82D8-D1D3CB2F33E6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9EAAD0DA-2B3F-40D8-B5B1-D6DC9C14DBB9}" type="datetime1">
              <a:rPr lang="nb-NO" smtClean="0"/>
              <a:t>12.03.2021</a:t>
            </a:fld>
            <a:endParaRPr lang="nb-NO"/>
          </a:p>
        </p:txBody>
      </p:sp>
      <p:sp>
        <p:nvSpPr>
          <p:cNvPr id="6" name="Plassholder for topptekst 5">
            <a:extLst>
              <a:ext uri="{FF2B5EF4-FFF2-40B4-BE49-F238E27FC236}">
                <a16:creationId xmlns:a16="http://schemas.microsoft.com/office/drawing/2014/main" id="{439E4C5D-867A-4829-B0BA-1C530FCA5CB2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nb-NO"/>
              <a:t>Mars10_PFA_Minus</a:t>
            </a:r>
          </a:p>
        </p:txBody>
      </p:sp>
    </p:spTree>
    <p:extLst>
      <p:ext uri="{BB962C8B-B14F-4D97-AF65-F5344CB8AC3E}">
        <p14:creationId xmlns:p14="http://schemas.microsoft.com/office/powerpoint/2010/main" val="125641585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3C50D4-982D-4054-8453-CE8F0E42CD8D}" type="slidenum">
              <a:rPr lang="nb-NO" smtClean="0"/>
              <a:t>25</a:t>
            </a:fld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007CF191-8B2B-4721-B9F7-2EC2700CE693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9603B5D2-0DAF-4F77-AA8D-ACDD2445E2B0}" type="datetime1">
              <a:rPr lang="nb-NO" smtClean="0"/>
              <a:t>12.03.2021</a:t>
            </a:fld>
            <a:endParaRPr lang="nb-NO"/>
          </a:p>
        </p:txBody>
      </p:sp>
      <p:sp>
        <p:nvSpPr>
          <p:cNvPr id="6" name="Plassholder for topptekst 5">
            <a:extLst>
              <a:ext uri="{FF2B5EF4-FFF2-40B4-BE49-F238E27FC236}">
                <a16:creationId xmlns:a16="http://schemas.microsoft.com/office/drawing/2014/main" id="{FD11CCE4-9C40-4F21-A7F1-3D629D914051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nb-NO"/>
              <a:t>Mars10_PFA_Minus</a:t>
            </a:r>
          </a:p>
        </p:txBody>
      </p:sp>
    </p:spTree>
    <p:extLst>
      <p:ext uri="{BB962C8B-B14F-4D97-AF65-F5344CB8AC3E}">
        <p14:creationId xmlns:p14="http://schemas.microsoft.com/office/powerpoint/2010/main" val="327913053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3C50D4-982D-4054-8453-CE8F0E42CD8D}" type="slidenum">
              <a:rPr lang="nb-NO" smtClean="0"/>
              <a:t>26</a:t>
            </a:fld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D98033E9-44B5-403B-8F19-326FA72BC83A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03066729-7855-4340-A6D2-3B604C52F037}" type="datetime1">
              <a:rPr lang="nb-NO" smtClean="0"/>
              <a:t>12.03.2021</a:t>
            </a:fld>
            <a:endParaRPr lang="nb-NO"/>
          </a:p>
        </p:txBody>
      </p:sp>
      <p:sp>
        <p:nvSpPr>
          <p:cNvPr id="6" name="Plassholder for topptekst 5">
            <a:extLst>
              <a:ext uri="{FF2B5EF4-FFF2-40B4-BE49-F238E27FC236}">
                <a16:creationId xmlns:a16="http://schemas.microsoft.com/office/drawing/2014/main" id="{099B9034-9242-47CC-B417-6437C50A2819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nb-NO"/>
              <a:t>Mars10_PFA_Minus</a:t>
            </a:r>
          </a:p>
        </p:txBody>
      </p:sp>
    </p:spTree>
    <p:extLst>
      <p:ext uri="{BB962C8B-B14F-4D97-AF65-F5344CB8AC3E}">
        <p14:creationId xmlns:p14="http://schemas.microsoft.com/office/powerpoint/2010/main" val="12440361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3C50D4-982D-4054-8453-CE8F0E42CD8D}" type="slidenum">
              <a:rPr lang="nb-NO" smtClean="0"/>
              <a:t>27</a:t>
            </a:fld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8D03BBC6-ADE2-490C-A9D3-6281BBDB633E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B8563F8A-A420-47AF-87B8-1887B4AD3139}" type="datetime1">
              <a:rPr lang="nb-NO" smtClean="0"/>
              <a:t>12.03.2021</a:t>
            </a:fld>
            <a:endParaRPr lang="nb-NO"/>
          </a:p>
        </p:txBody>
      </p:sp>
      <p:sp>
        <p:nvSpPr>
          <p:cNvPr id="6" name="Plassholder for topptekst 5">
            <a:extLst>
              <a:ext uri="{FF2B5EF4-FFF2-40B4-BE49-F238E27FC236}">
                <a16:creationId xmlns:a16="http://schemas.microsoft.com/office/drawing/2014/main" id="{56D637B7-7780-424C-98DA-66B97F201716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nb-NO"/>
              <a:t>Mars10_PFA_Minus</a:t>
            </a:r>
          </a:p>
        </p:txBody>
      </p:sp>
    </p:spTree>
    <p:extLst>
      <p:ext uri="{BB962C8B-B14F-4D97-AF65-F5344CB8AC3E}">
        <p14:creationId xmlns:p14="http://schemas.microsoft.com/office/powerpoint/2010/main" val="358312619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3C50D4-982D-4054-8453-CE8F0E42CD8D}" type="slidenum">
              <a:rPr lang="nb-NO" smtClean="0"/>
              <a:t>28</a:t>
            </a:fld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D79EAD50-E9D5-41E2-AC2B-5C98D18E9F27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2B0DF999-A911-4E9A-8C5F-422EC2CCE1EF}" type="datetime1">
              <a:rPr lang="nb-NO" smtClean="0"/>
              <a:t>12.03.2021</a:t>
            </a:fld>
            <a:endParaRPr lang="nb-NO"/>
          </a:p>
        </p:txBody>
      </p:sp>
      <p:sp>
        <p:nvSpPr>
          <p:cNvPr id="6" name="Plassholder for topptekst 5">
            <a:extLst>
              <a:ext uri="{FF2B5EF4-FFF2-40B4-BE49-F238E27FC236}">
                <a16:creationId xmlns:a16="http://schemas.microsoft.com/office/drawing/2014/main" id="{4E870D79-B3D5-4974-B9CF-EC181FAC32B6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nb-NO"/>
              <a:t>Mars10_PFA_Minus</a:t>
            </a:r>
          </a:p>
        </p:txBody>
      </p:sp>
    </p:spTree>
    <p:extLst>
      <p:ext uri="{BB962C8B-B14F-4D97-AF65-F5344CB8AC3E}">
        <p14:creationId xmlns:p14="http://schemas.microsoft.com/office/powerpoint/2010/main" val="194292218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3C50D4-982D-4054-8453-CE8F0E42CD8D}" type="slidenum">
              <a:rPr lang="nb-NO" smtClean="0"/>
              <a:t>30</a:t>
            </a:fld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77322CA0-E0BC-46D4-AE70-F7C949AAB4EA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BCB9D30D-6B89-4112-BB9A-FFEF47E465F3}" type="datetime1">
              <a:rPr lang="nb-NO" smtClean="0"/>
              <a:t>12.03.2021</a:t>
            </a:fld>
            <a:endParaRPr lang="nb-NO"/>
          </a:p>
        </p:txBody>
      </p:sp>
      <p:sp>
        <p:nvSpPr>
          <p:cNvPr id="6" name="Plassholder for topptekst 5">
            <a:extLst>
              <a:ext uri="{FF2B5EF4-FFF2-40B4-BE49-F238E27FC236}">
                <a16:creationId xmlns:a16="http://schemas.microsoft.com/office/drawing/2014/main" id="{D03596E7-9AB7-4923-93ED-F1FC2D48A4FE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nb-NO"/>
              <a:t>Mars10_PFA_Minus</a:t>
            </a:r>
          </a:p>
        </p:txBody>
      </p:sp>
    </p:spTree>
    <p:extLst>
      <p:ext uri="{BB962C8B-B14F-4D97-AF65-F5344CB8AC3E}">
        <p14:creationId xmlns:p14="http://schemas.microsoft.com/office/powerpoint/2010/main" val="242424944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3C50D4-982D-4054-8453-CE8F0E42CD8D}" type="slidenum">
              <a:rPr lang="nb-NO" smtClean="0"/>
              <a:t>31</a:t>
            </a:fld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0D926BE4-F09E-4F0C-A220-01C6D83A9555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B8B2C600-6E80-4FE4-A81E-46C096CA27EE}" type="datetime1">
              <a:rPr lang="nb-NO" smtClean="0"/>
              <a:t>12.03.2021</a:t>
            </a:fld>
            <a:endParaRPr lang="nb-NO"/>
          </a:p>
        </p:txBody>
      </p:sp>
      <p:sp>
        <p:nvSpPr>
          <p:cNvPr id="6" name="Plassholder for topptekst 5">
            <a:extLst>
              <a:ext uri="{FF2B5EF4-FFF2-40B4-BE49-F238E27FC236}">
                <a16:creationId xmlns:a16="http://schemas.microsoft.com/office/drawing/2014/main" id="{FD93290B-1662-4069-9A87-C36A3E88349A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nb-NO"/>
              <a:t>Mars10_PFA_Minus</a:t>
            </a:r>
          </a:p>
        </p:txBody>
      </p:sp>
    </p:spTree>
    <p:extLst>
      <p:ext uri="{BB962C8B-B14F-4D97-AF65-F5344CB8AC3E}">
        <p14:creationId xmlns:p14="http://schemas.microsoft.com/office/powerpoint/2010/main" val="18724131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9F5113-6365-4A79-8B75-797BDA98EC18}" type="slidenum">
              <a:rPr lang="nb-NO" smtClean="0"/>
              <a:t>32</a:t>
            </a:fld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531946F2-D3CF-42F9-9FA1-92836EEBD713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54F56F5D-01F3-4B74-B8EF-76B4D2EA3806}" type="datetime1">
              <a:rPr lang="nb-NO" smtClean="0"/>
              <a:t>12.03.2021</a:t>
            </a:fld>
            <a:endParaRPr lang="nb-NO"/>
          </a:p>
        </p:txBody>
      </p:sp>
      <p:sp>
        <p:nvSpPr>
          <p:cNvPr id="6" name="Plassholder for topptekst 5">
            <a:extLst>
              <a:ext uri="{FF2B5EF4-FFF2-40B4-BE49-F238E27FC236}">
                <a16:creationId xmlns:a16="http://schemas.microsoft.com/office/drawing/2014/main" id="{DBCD05DC-5F8C-4244-AEF7-C6E82153FB8C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nb-NO"/>
              <a:t>Mars10_PFA_Minus</a:t>
            </a:r>
          </a:p>
        </p:txBody>
      </p:sp>
    </p:spTree>
    <p:extLst>
      <p:ext uri="{BB962C8B-B14F-4D97-AF65-F5344CB8AC3E}">
        <p14:creationId xmlns:p14="http://schemas.microsoft.com/office/powerpoint/2010/main" val="1440435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3C50D4-982D-4054-8453-CE8F0E42CD8D}" type="slidenum">
              <a:rPr lang="nb-NO" smtClean="0"/>
              <a:t>4</a:t>
            </a:fld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8B686157-7568-4336-80EF-70CC82FA6BD2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A332F23A-0807-43A0-9265-CE449CCAD721}" type="datetime1">
              <a:rPr lang="nb-NO" smtClean="0"/>
              <a:t>12.03.2021</a:t>
            </a:fld>
            <a:endParaRPr lang="nb-NO"/>
          </a:p>
        </p:txBody>
      </p:sp>
      <p:sp>
        <p:nvSpPr>
          <p:cNvPr id="6" name="Plassholder for topptekst 5">
            <a:extLst>
              <a:ext uri="{FF2B5EF4-FFF2-40B4-BE49-F238E27FC236}">
                <a16:creationId xmlns:a16="http://schemas.microsoft.com/office/drawing/2014/main" id="{C4E54A6F-707D-474D-BDE4-4BB8C3AB662E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nb-NO"/>
              <a:t>Mars10_PFA_Minus</a:t>
            </a:r>
          </a:p>
        </p:txBody>
      </p:sp>
    </p:spTree>
    <p:extLst>
      <p:ext uri="{BB962C8B-B14F-4D97-AF65-F5344CB8AC3E}">
        <p14:creationId xmlns:p14="http://schemas.microsoft.com/office/powerpoint/2010/main" val="29092331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3C50D4-982D-4054-8453-CE8F0E42CD8D}" type="slidenum">
              <a:rPr lang="nb-NO" smtClean="0"/>
              <a:t>5</a:t>
            </a:fld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6EC29CFD-F1F2-4C14-85C9-37DEA8636C20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F4917645-008B-42DD-96E5-D8737D5F6192}" type="datetime1">
              <a:rPr lang="nb-NO" smtClean="0"/>
              <a:t>12.03.2021</a:t>
            </a:fld>
            <a:endParaRPr lang="nb-NO"/>
          </a:p>
        </p:txBody>
      </p:sp>
      <p:sp>
        <p:nvSpPr>
          <p:cNvPr id="6" name="Plassholder for topptekst 5">
            <a:extLst>
              <a:ext uri="{FF2B5EF4-FFF2-40B4-BE49-F238E27FC236}">
                <a16:creationId xmlns:a16="http://schemas.microsoft.com/office/drawing/2014/main" id="{2B9727CE-94B8-48C0-AA1A-0355EFD38016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nb-NO"/>
              <a:t>Mars10_PFA_Minus</a:t>
            </a:r>
          </a:p>
        </p:txBody>
      </p:sp>
    </p:spTree>
    <p:extLst>
      <p:ext uri="{BB962C8B-B14F-4D97-AF65-F5344CB8AC3E}">
        <p14:creationId xmlns:p14="http://schemas.microsoft.com/office/powerpoint/2010/main" val="11344829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sz="200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3C50D4-982D-4054-8453-CE8F0E42CD8D}" type="slidenum">
              <a:rPr lang="nb-NO" smtClean="0"/>
              <a:t>6</a:t>
            </a:fld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CF58A211-A390-4000-B20D-0ECB65B999CB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9C47CB8-BE70-483E-97F1-01012D2E0A89}" type="datetime1">
              <a:rPr lang="nb-NO" smtClean="0"/>
              <a:t>12.03.2021</a:t>
            </a:fld>
            <a:endParaRPr lang="nb-NO"/>
          </a:p>
        </p:txBody>
      </p:sp>
      <p:sp>
        <p:nvSpPr>
          <p:cNvPr id="6" name="Plassholder for topptekst 5">
            <a:extLst>
              <a:ext uri="{FF2B5EF4-FFF2-40B4-BE49-F238E27FC236}">
                <a16:creationId xmlns:a16="http://schemas.microsoft.com/office/drawing/2014/main" id="{CF36E124-641A-4971-A937-74C1316CE2B9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nb-NO"/>
              <a:t>Mars10_PFA_Minus</a:t>
            </a:r>
          </a:p>
        </p:txBody>
      </p:sp>
    </p:spTree>
    <p:extLst>
      <p:ext uri="{BB962C8B-B14F-4D97-AF65-F5344CB8AC3E}">
        <p14:creationId xmlns:p14="http://schemas.microsoft.com/office/powerpoint/2010/main" val="11965916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sz="180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3C50D4-982D-4054-8453-CE8F0E42CD8D}" type="slidenum">
              <a:rPr lang="nb-NO" smtClean="0"/>
              <a:t>7</a:t>
            </a:fld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11C55CDD-1088-4259-B46A-06AE12F3A702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227ADE05-E9AD-4525-9428-96C3D7D14038}" type="datetime1">
              <a:rPr lang="nb-NO" smtClean="0"/>
              <a:t>12.03.2021</a:t>
            </a:fld>
            <a:endParaRPr lang="nb-NO"/>
          </a:p>
        </p:txBody>
      </p:sp>
      <p:sp>
        <p:nvSpPr>
          <p:cNvPr id="6" name="Plassholder for topptekst 5">
            <a:extLst>
              <a:ext uri="{FF2B5EF4-FFF2-40B4-BE49-F238E27FC236}">
                <a16:creationId xmlns:a16="http://schemas.microsoft.com/office/drawing/2014/main" id="{2D671339-8EAE-4689-99DE-9A3C1579FD5B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nb-NO"/>
              <a:t>Mars10_PFA_Minus</a:t>
            </a:r>
          </a:p>
        </p:txBody>
      </p:sp>
    </p:spTree>
    <p:extLst>
      <p:ext uri="{BB962C8B-B14F-4D97-AF65-F5344CB8AC3E}">
        <p14:creationId xmlns:p14="http://schemas.microsoft.com/office/powerpoint/2010/main" val="9029888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3C50D4-982D-4054-8453-CE8F0E42CD8D}" type="slidenum">
              <a:rPr lang="nb-NO" smtClean="0"/>
              <a:t>8</a:t>
            </a:fld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0C4F8D74-639A-4444-A54F-22444AF7F9E7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705F997-D455-47B8-A1AB-8C1CE2013843}" type="datetime1">
              <a:rPr lang="nb-NO" smtClean="0"/>
              <a:t>12.03.2021</a:t>
            </a:fld>
            <a:endParaRPr lang="nb-NO"/>
          </a:p>
        </p:txBody>
      </p:sp>
      <p:sp>
        <p:nvSpPr>
          <p:cNvPr id="6" name="Plassholder for topptekst 5">
            <a:extLst>
              <a:ext uri="{FF2B5EF4-FFF2-40B4-BE49-F238E27FC236}">
                <a16:creationId xmlns:a16="http://schemas.microsoft.com/office/drawing/2014/main" id="{CE651955-DB1C-44F5-A0B8-B472646CB6D2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nb-NO"/>
              <a:t>Mars10_PFA_Minus</a:t>
            </a:r>
          </a:p>
        </p:txBody>
      </p:sp>
    </p:spTree>
    <p:extLst>
      <p:ext uri="{BB962C8B-B14F-4D97-AF65-F5344CB8AC3E}">
        <p14:creationId xmlns:p14="http://schemas.microsoft.com/office/powerpoint/2010/main" val="24514621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sz="180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3C50D4-982D-4054-8453-CE8F0E42CD8D}" type="slidenum">
              <a:rPr lang="nb-NO" smtClean="0"/>
              <a:t>9</a:t>
            </a:fld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05DCA0B0-581E-4444-B0BE-E932D8ED0A7D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6777C3DB-DA17-4A90-87B5-E21ED14FD69A}" type="datetime1">
              <a:rPr lang="nb-NO" smtClean="0"/>
              <a:t>12.03.2021</a:t>
            </a:fld>
            <a:endParaRPr lang="nb-NO"/>
          </a:p>
        </p:txBody>
      </p:sp>
      <p:sp>
        <p:nvSpPr>
          <p:cNvPr id="6" name="Plassholder for topptekst 5">
            <a:extLst>
              <a:ext uri="{FF2B5EF4-FFF2-40B4-BE49-F238E27FC236}">
                <a16:creationId xmlns:a16="http://schemas.microsoft.com/office/drawing/2014/main" id="{3DF23FF7-AE10-4EA4-BC6F-B1C2D61B9E16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nb-NO"/>
              <a:t>Mars10_PFA_Minus</a:t>
            </a:r>
          </a:p>
        </p:txBody>
      </p:sp>
    </p:spTree>
    <p:extLst>
      <p:ext uri="{BB962C8B-B14F-4D97-AF65-F5344CB8AC3E}">
        <p14:creationId xmlns:p14="http://schemas.microsoft.com/office/powerpoint/2010/main" val="20384038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3C50D4-982D-4054-8453-CE8F0E42CD8D}" type="slidenum">
              <a:rPr lang="nb-NO" smtClean="0"/>
              <a:t>10</a:t>
            </a:fld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CDB52249-57CD-42E2-87ED-D0C70A60E9BA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18AD4AEA-8BEC-4AE2-B45F-EAC60AC6D763}" type="datetime1">
              <a:rPr lang="nb-NO" smtClean="0"/>
              <a:t>12.03.2021</a:t>
            </a:fld>
            <a:endParaRPr lang="nb-NO"/>
          </a:p>
        </p:txBody>
      </p:sp>
      <p:sp>
        <p:nvSpPr>
          <p:cNvPr id="6" name="Plassholder for topptekst 5">
            <a:extLst>
              <a:ext uri="{FF2B5EF4-FFF2-40B4-BE49-F238E27FC236}">
                <a16:creationId xmlns:a16="http://schemas.microsoft.com/office/drawing/2014/main" id="{7C48D910-172E-4A92-8B39-5CEF600BB5D8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nb-NO"/>
              <a:t>Mars10_PFA_Minus</a:t>
            </a:r>
          </a:p>
        </p:txBody>
      </p:sp>
    </p:spTree>
    <p:extLst>
      <p:ext uri="{BB962C8B-B14F-4D97-AF65-F5344CB8AC3E}">
        <p14:creationId xmlns:p14="http://schemas.microsoft.com/office/powerpoint/2010/main" val="30165097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6691963-6BEA-4DD6-AF78-08BCCE713E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31C923AA-B6BB-47AE-91C2-10F4868356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E9204D2-7CF9-402F-98B1-D614939233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33A8-96E1-476A-83DD-F4EC85AD6D0C}" type="datetimeFigureOut">
              <a:rPr lang="nb-NO" smtClean="0"/>
              <a:t>12.03.2021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3D7DE0C-3C63-4995-B734-27E13CD81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47DB5AA-35AC-40EE-BF72-B44E4899C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8F077-42D7-4A8F-9402-03667A359B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51942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2C4DA86-639D-4F1B-A963-BA98E1E1D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55B5E4D4-8067-4DDA-A709-357B3BC7C5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58D0061-6DA5-463A-AFB0-1B2D0E4398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33A8-96E1-476A-83DD-F4EC85AD6D0C}" type="datetimeFigureOut">
              <a:rPr lang="nb-NO" smtClean="0"/>
              <a:t>12.03.2021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D50603C6-F97F-4D64-8A2B-C5CB04ADF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3E6BF3B-19FB-49BE-B005-C963A56AE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8F077-42D7-4A8F-9402-03667A359B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49904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F2CB9929-E7C0-4D8A-87F5-908A713C11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7B2978BF-012D-42AC-A662-E969670A00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9AD524A-CE9C-4E6D-ABC6-C5A120BBA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33A8-96E1-476A-83DD-F4EC85AD6D0C}" type="datetimeFigureOut">
              <a:rPr lang="nb-NO" smtClean="0"/>
              <a:t>12.03.2021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146480B-BC29-4DB1-996D-3260E5CB8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9FA968F-3D8C-4165-B28D-E8D1CDEEC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8F077-42D7-4A8F-9402-03667A359B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03104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tel, tekst og 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innhold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33437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9456802-43EB-4CF1-A912-440EA9775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3695653-BDA4-4ADE-A975-DC76006650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0F7F887-8D9D-444B-857C-3D8FAFC0A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33A8-96E1-476A-83DD-F4EC85AD6D0C}" type="datetimeFigureOut">
              <a:rPr lang="nb-NO" smtClean="0"/>
              <a:t>12.03.2021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EF9C56A-084F-4950-A37A-9DF763A49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5C63D69-1A7C-4766-82C6-72D98C834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8F077-42D7-4A8F-9402-03667A359B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38250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12EAF6A-909A-47B1-AF63-9D8A25012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187856AD-625F-4C3E-B32E-629917E285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43A0AC0-DA86-4869-A008-48BAFEC2E6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33A8-96E1-476A-83DD-F4EC85AD6D0C}" type="datetimeFigureOut">
              <a:rPr lang="nb-NO" smtClean="0"/>
              <a:t>12.03.2021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97F7712-0FC1-4F9B-9070-6939EE2DC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CE71A4B-99AB-4A2C-8A2F-C4709F047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8F077-42D7-4A8F-9402-03667A359B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56833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0CA0C7C-09D4-452A-AC66-99942C769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5B3FBCD-D5E4-431E-AA69-BA73B90184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D7F1094D-DCDC-47DF-8805-4EF3E2547F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3BDB1A48-EF63-4DAC-B1C1-E0B0546EF9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33A8-96E1-476A-83DD-F4EC85AD6D0C}" type="datetimeFigureOut">
              <a:rPr lang="nb-NO" smtClean="0"/>
              <a:t>12.03.2021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883CE460-F3D2-49FD-B81E-2BF5A3EA8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00C2A06F-56FF-490D-A693-246219AAB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8F077-42D7-4A8F-9402-03667A359B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94504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05A427E-0490-4CBB-A0CC-96D1F5DFD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18B07D82-DB8F-4658-891B-4EEA606529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9B4CBA3B-FE4D-4EF2-9AF8-F4A80CB24D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1EF84A96-AD37-4DEA-A465-0F1E1D5007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0A57A507-8DB2-4978-BF5B-6F4C2B1D00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7497BD10-B7FE-47F6-A4F7-153BB060C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33A8-96E1-476A-83DD-F4EC85AD6D0C}" type="datetimeFigureOut">
              <a:rPr lang="nb-NO" smtClean="0"/>
              <a:t>12.03.2021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6091A8C5-4584-4035-A2AA-35A122900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281D4243-5848-41FB-9281-26065DC5B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8F077-42D7-4A8F-9402-03667A359B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29408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7A9EFB2-D766-41DE-9912-5A7C9B6CB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BB704985-B8AA-4E6C-8AC7-E815EAF2E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33A8-96E1-476A-83DD-F4EC85AD6D0C}" type="datetimeFigureOut">
              <a:rPr lang="nb-NO" smtClean="0"/>
              <a:t>12.03.2021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355141D0-BD17-40A7-906E-441FB3BBA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25F8E7F7-8FD5-4618-A2CE-66AFA5D6C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8F077-42D7-4A8F-9402-03667A359B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8849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6C14DD58-0A10-4311-89DD-6C1039D8CD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33A8-96E1-476A-83DD-F4EC85AD6D0C}" type="datetimeFigureOut">
              <a:rPr lang="nb-NO" smtClean="0"/>
              <a:t>12.03.2021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94DF0A7E-0A95-4056-8DC3-A12584AB0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4523C950-37EC-4955-AE44-C48222E6D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8F077-42D7-4A8F-9402-03667A359B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8729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6265304-6F39-44A2-8A2E-905061D54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299E548-777C-45F2-8CB3-A711F4958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93134FBD-B36C-47EB-9157-1EC4D1735E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5E56F010-54E4-415F-B914-5AFA469F2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33A8-96E1-476A-83DD-F4EC85AD6D0C}" type="datetimeFigureOut">
              <a:rPr lang="nb-NO" smtClean="0"/>
              <a:t>12.03.2021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DAF1733-1655-41D9-B927-25467BB18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C17232CA-645D-4F89-A14F-678D2E3F2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8F077-42D7-4A8F-9402-03667A359B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08026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BE26754-5788-4CC0-8A88-1A35975C5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43A4CF51-3AE3-4458-8F61-7B27BBAC6E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D6C4BDB2-8224-4CC2-A194-A5C3665E5E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89C1711C-93B7-48CA-AE80-2F5D2724A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33A8-96E1-476A-83DD-F4EC85AD6D0C}" type="datetimeFigureOut">
              <a:rPr lang="nb-NO" smtClean="0"/>
              <a:t>12.03.2021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8145B17-2BAD-4A32-87F2-71ED94036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4AB4C4FE-CD91-4041-8C94-CE74E6468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8F077-42D7-4A8F-9402-03667A359B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02015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8655CEB1-1F91-4C48-AE0A-1017C40266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BAEEEDD-6DCB-4222-8444-B0F0B2E243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7FCCE62-956F-49A0-BB74-960792D962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033A8-96E1-476A-83DD-F4EC85AD6D0C}" type="datetimeFigureOut">
              <a:rPr lang="nb-NO" smtClean="0"/>
              <a:t>12.03.2021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67DF78C-D76E-4C20-B3B2-ADDE2C0AC5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E8E6213-5876-4255-A2B1-774C56CC47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18F077-42D7-4A8F-9402-03667A359B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88593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6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Pensjonforalle" TargetMode="External"/><Relationship Id="rId2" Type="http://schemas.openxmlformats.org/officeDocument/2006/relationships/hyperlink" Target="https://pensjonforalle.no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hyperlink" Target="mailto:post@pensjonsforaalle.no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47479C2-F5FA-450A-8C1C-66BF4C62A68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Uføres alderspensjon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2C6BA357-79CF-4CC9-8FC0-8EF59F82115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b-NO" sz="4800" dirty="0"/>
              <a:t>En stadig sikrere vei til fattigdom</a:t>
            </a:r>
          </a:p>
          <a:p>
            <a:r>
              <a:rPr lang="nb-NO" sz="2000" dirty="0"/>
              <a:t>Ebba Wergeland, 10. mars 2021</a:t>
            </a:r>
          </a:p>
        </p:txBody>
      </p:sp>
    </p:spTree>
    <p:extLst>
      <p:ext uri="{BB962C8B-B14F-4D97-AF65-F5344CB8AC3E}">
        <p14:creationId xmlns:p14="http://schemas.microsoft.com/office/powerpoint/2010/main" val="443434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5BBADEC5-89BF-4A08-8F23-D8253CCB04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4349" y="389880"/>
            <a:ext cx="9303302" cy="6078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9467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A55CDC6C-190E-4938-92C3-E2EAD58A8931}"/>
              </a:ext>
            </a:extLst>
          </p:cNvPr>
          <p:cNvGraphicFramePr>
            <a:graphicFrameLocks noGrp="1"/>
          </p:cNvGraphicFramePr>
          <p:nvPr/>
        </p:nvGraphicFramePr>
        <p:xfrm>
          <a:off x="1450019" y="395796"/>
          <a:ext cx="9291961" cy="6066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207811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32C6CFE2-6025-41FB-96BF-12A1DEEA75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4349" y="389880"/>
            <a:ext cx="9303302" cy="6078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3662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FE80F242-106B-45B2-930B-890BAF7A2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Den gamle (statlige) alderstrygden og den nye</a:t>
            </a:r>
          </a:p>
        </p:txBody>
      </p:sp>
    </p:spTree>
    <p:extLst>
      <p:ext uri="{BB962C8B-B14F-4D97-AF65-F5344CB8AC3E}">
        <p14:creationId xmlns:p14="http://schemas.microsoft.com/office/powerpoint/2010/main" val="33524519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>
            <a:extLst>
              <a:ext uri="{FF2B5EF4-FFF2-40B4-BE49-F238E27FC236}">
                <a16:creationId xmlns:a16="http://schemas.microsoft.com/office/drawing/2014/main" id="{5CB290DA-499F-4C43-84EB-B653B29EEE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003" b="28754"/>
          <a:stretch/>
        </p:blipFill>
        <p:spPr>
          <a:xfrm>
            <a:off x="0" y="400049"/>
            <a:ext cx="12100572" cy="5467349"/>
          </a:xfrm>
          <a:prstGeom prst="rect">
            <a:avLst/>
          </a:prstGeom>
          <a:ln>
            <a:noFill/>
          </a:ln>
        </p:spPr>
      </p:pic>
      <p:sp>
        <p:nvSpPr>
          <p:cNvPr id="2" name="Rektangel 1">
            <a:extLst>
              <a:ext uri="{FF2B5EF4-FFF2-40B4-BE49-F238E27FC236}">
                <a16:creationId xmlns:a16="http://schemas.microsoft.com/office/drawing/2014/main" id="{1692B46F-868B-4221-B3D0-2C1A55D1A0D5}"/>
              </a:ext>
            </a:extLst>
          </p:cNvPr>
          <p:cNvSpPr/>
          <p:nvPr/>
        </p:nvSpPr>
        <p:spPr>
          <a:xfrm>
            <a:off x="6438900" y="1238250"/>
            <a:ext cx="314325" cy="352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958928DA-99A7-43AE-ACA6-3D105095105B}"/>
              </a:ext>
            </a:extLst>
          </p:cNvPr>
          <p:cNvSpPr txBox="1"/>
          <p:nvPr/>
        </p:nvSpPr>
        <p:spPr>
          <a:xfrm>
            <a:off x="8820150" y="3619500"/>
            <a:ext cx="4857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400" dirty="0"/>
              <a:t>*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13E9BCBC-37E9-40EA-BD7B-95A2C64EC2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472" y="5643484"/>
            <a:ext cx="1050078" cy="1105714"/>
          </a:xfrm>
          <a:prstGeom prst="rect">
            <a:avLst/>
          </a:prstGeo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86F5DC9A-3655-4BE5-96DD-CBA34351FCCE}"/>
              </a:ext>
            </a:extLst>
          </p:cNvPr>
          <p:cNvSpPr txBox="1"/>
          <p:nvPr/>
        </p:nvSpPr>
        <p:spPr>
          <a:xfrm>
            <a:off x="933450" y="5934731"/>
            <a:ext cx="10553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/>
              <a:t>Gammel AFP var en førtidspensjon som ikke krevde papir på uførhet</a:t>
            </a:r>
          </a:p>
        </p:txBody>
      </p:sp>
    </p:spTree>
    <p:extLst>
      <p:ext uri="{BB962C8B-B14F-4D97-AF65-F5344CB8AC3E}">
        <p14:creationId xmlns:p14="http://schemas.microsoft.com/office/powerpoint/2010/main" val="14317500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4A71B484-DE8C-4C4A-B89C-784E90739CF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926" t="33279" r="26845" b="18923"/>
          <a:stretch/>
        </p:blipFill>
        <p:spPr>
          <a:xfrm>
            <a:off x="2033603" y="1285874"/>
            <a:ext cx="9041077" cy="5495925"/>
          </a:xfrm>
          <a:prstGeom prst="rect">
            <a:avLst/>
          </a:prstGeo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7BFF4DFB-B284-47E2-8E16-AA1498F0DCD3}"/>
              </a:ext>
            </a:extLst>
          </p:cNvPr>
          <p:cNvSpPr txBox="1"/>
          <p:nvPr/>
        </p:nvSpPr>
        <p:spPr>
          <a:xfrm>
            <a:off x="981076" y="418653"/>
            <a:ext cx="96964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dirty="0"/>
              <a:t>Folketrygdens alderspensjon (alderstrygd) før reformen</a:t>
            </a:r>
          </a:p>
          <a:p>
            <a:r>
              <a:rPr lang="nb-NO" sz="3200" dirty="0"/>
              <a:t> – lik for alle som hadde samme lønn de tjue beste årene </a:t>
            </a:r>
            <a:endParaRPr lang="nb-NO" sz="2800" dirty="0"/>
          </a:p>
        </p:txBody>
      </p:sp>
    </p:spTree>
    <p:extLst>
      <p:ext uri="{BB962C8B-B14F-4D97-AF65-F5344CB8AC3E}">
        <p14:creationId xmlns:p14="http://schemas.microsoft.com/office/powerpoint/2010/main" val="15283538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1992313" y="333376"/>
            <a:ext cx="8362950" cy="950367"/>
          </a:xfrm>
        </p:spPr>
        <p:txBody>
          <a:bodyPr>
            <a:normAutofit fontScale="62500" lnSpcReduction="20000"/>
          </a:bodyPr>
          <a:lstStyle/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nb-NO" sz="4200" dirty="0"/>
              <a:t>Reformen straffer dem som tar tidlig alderspensjon.</a:t>
            </a: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nb-NO" sz="4200" dirty="0"/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nb-NO" sz="4200" dirty="0"/>
              <a:t> Hva skulle de gjøre med dem som hadde fått uføretrygd?</a:t>
            </a: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nb-NO" sz="1600" dirty="0"/>
          </a:p>
        </p:txBody>
      </p:sp>
      <p:pic>
        <p:nvPicPr>
          <p:cNvPr id="3076" name="Picture 3" descr="aamdal-stein portrett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>
            <a:grayscl/>
          </a:blip>
          <a:srcRect/>
          <a:stretch>
            <a:fillRect/>
          </a:stretch>
        </p:blipFill>
        <p:spPr>
          <a:xfrm>
            <a:off x="2135560" y="2564904"/>
            <a:ext cx="831850" cy="1035050"/>
          </a:xfrm>
          <a:noFill/>
        </p:spPr>
      </p:pic>
      <p:sp>
        <p:nvSpPr>
          <p:cNvPr id="3077" name="Text Box 4"/>
          <p:cNvSpPr txBox="1">
            <a:spLocks noChangeArrowheads="1"/>
          </p:cNvSpPr>
          <p:nvPr/>
        </p:nvSpPr>
        <p:spPr bwMode="auto">
          <a:xfrm>
            <a:off x="4943873" y="1700808"/>
            <a:ext cx="66236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dirty="0"/>
              <a:t>62 år</a:t>
            </a:r>
          </a:p>
        </p:txBody>
      </p:sp>
      <p:sp>
        <p:nvSpPr>
          <p:cNvPr id="3078" name="Text Box 5"/>
          <p:cNvSpPr txBox="1">
            <a:spLocks noChangeArrowheads="1"/>
          </p:cNvSpPr>
          <p:nvPr/>
        </p:nvSpPr>
        <p:spPr bwMode="auto">
          <a:xfrm>
            <a:off x="5951984" y="1700808"/>
            <a:ext cx="6094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dirty="0"/>
              <a:t>67år</a:t>
            </a:r>
          </a:p>
        </p:txBody>
      </p:sp>
      <p:sp>
        <p:nvSpPr>
          <p:cNvPr id="3080" name="Text Box 7"/>
          <p:cNvSpPr txBox="1">
            <a:spLocks noChangeArrowheads="1"/>
          </p:cNvSpPr>
          <p:nvPr/>
        </p:nvSpPr>
        <p:spPr bwMode="auto">
          <a:xfrm>
            <a:off x="6924092" y="2887700"/>
            <a:ext cx="376185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Ctr="1">
            <a:spAutoFit/>
          </a:bodyPr>
          <a:lstStyle/>
          <a:p>
            <a:r>
              <a:rPr lang="nb-NO" b="1" dirty="0"/>
              <a:t>Ny alderspensjon, </a:t>
            </a:r>
          </a:p>
          <a:p>
            <a:r>
              <a:rPr lang="nb-NO" b="1" dirty="0"/>
              <a:t>Levealdersjustering </a:t>
            </a:r>
          </a:p>
          <a:p>
            <a:r>
              <a:rPr lang="nb-NO" b="1" dirty="0"/>
              <a:t>(krymper årlig pensjon</a:t>
            </a:r>
          </a:p>
          <a:p>
            <a:r>
              <a:rPr lang="nb-NO" b="1" dirty="0"/>
              <a:t>for hvert nytt årskull) </a:t>
            </a:r>
          </a:p>
        </p:txBody>
      </p:sp>
      <p:sp>
        <p:nvSpPr>
          <p:cNvPr id="3081" name="Text Box 8"/>
          <p:cNvSpPr txBox="1">
            <a:spLocks noChangeArrowheads="1"/>
          </p:cNvSpPr>
          <p:nvPr/>
        </p:nvSpPr>
        <p:spPr bwMode="auto">
          <a:xfrm>
            <a:off x="7608168" y="4372285"/>
            <a:ext cx="316834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nb-NO" b="1" dirty="0"/>
              <a:t>Redusert ny alderspensjon</a:t>
            </a:r>
          </a:p>
          <a:p>
            <a:r>
              <a:rPr lang="nb-NO" b="1" dirty="0"/>
              <a:t>Levealdersjustering</a:t>
            </a:r>
          </a:p>
        </p:txBody>
      </p:sp>
      <p:sp>
        <p:nvSpPr>
          <p:cNvPr id="3082" name="Line 9"/>
          <p:cNvSpPr>
            <a:spLocks noChangeShapeType="1"/>
          </p:cNvSpPr>
          <p:nvPr/>
        </p:nvSpPr>
        <p:spPr bwMode="auto">
          <a:xfrm flipH="1">
            <a:off x="5159896" y="2132856"/>
            <a:ext cx="18405" cy="374441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3083" name="Line 10"/>
          <p:cNvSpPr>
            <a:spLocks noChangeShapeType="1"/>
          </p:cNvSpPr>
          <p:nvPr/>
        </p:nvSpPr>
        <p:spPr bwMode="auto">
          <a:xfrm flipH="1">
            <a:off x="6456040" y="2564904"/>
            <a:ext cx="0" cy="144016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3085" name="Line 12"/>
          <p:cNvSpPr>
            <a:spLocks noChangeShapeType="1"/>
          </p:cNvSpPr>
          <p:nvPr/>
        </p:nvSpPr>
        <p:spPr bwMode="auto">
          <a:xfrm>
            <a:off x="6424353" y="2895611"/>
            <a:ext cx="3456384" cy="0"/>
          </a:xfrm>
          <a:prstGeom prst="line">
            <a:avLst/>
          </a:prstGeom>
          <a:noFill/>
          <a:ln w="50800">
            <a:solidFill>
              <a:srgbClr val="CC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nb-NO"/>
          </a:p>
        </p:txBody>
      </p:sp>
      <p:sp>
        <p:nvSpPr>
          <p:cNvPr id="3087" name="Text Box 14"/>
          <p:cNvSpPr txBox="1">
            <a:spLocks noChangeArrowheads="1"/>
          </p:cNvSpPr>
          <p:nvPr/>
        </p:nvSpPr>
        <p:spPr bwMode="auto">
          <a:xfrm>
            <a:off x="3503713" y="2060848"/>
            <a:ext cx="94769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dirty="0"/>
              <a:t>X00.000</a:t>
            </a:r>
          </a:p>
        </p:txBody>
      </p:sp>
      <p:sp>
        <p:nvSpPr>
          <p:cNvPr id="3088" name="Text Box 15"/>
          <p:cNvSpPr txBox="1">
            <a:spLocks noChangeArrowheads="1"/>
          </p:cNvSpPr>
          <p:nvPr/>
        </p:nvSpPr>
        <p:spPr bwMode="auto">
          <a:xfrm>
            <a:off x="3359697" y="3140968"/>
            <a:ext cx="94769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dirty="0"/>
              <a:t>X00.000</a:t>
            </a:r>
          </a:p>
        </p:txBody>
      </p:sp>
      <p:graphicFrame>
        <p:nvGraphicFramePr>
          <p:cNvPr id="3074" name="Object 17"/>
          <p:cNvGraphicFramePr>
            <a:graphicFrameLocks noChangeAspect="1"/>
          </p:cNvGraphicFramePr>
          <p:nvPr/>
        </p:nvGraphicFramePr>
        <p:xfrm>
          <a:off x="2135561" y="1628800"/>
          <a:ext cx="841375" cy="855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Photo Editor Photo" r:id="rId5" imgW="5638095" imgH="5380952" progId="">
                  <p:embed/>
                </p:oleObj>
              </mc:Choice>
              <mc:Fallback>
                <p:oleObj name="Photo Editor Photo" r:id="rId5" imgW="5638095" imgH="5380952" progId="">
                  <p:embed/>
                  <p:pic>
                    <p:nvPicPr>
                      <p:cNvPr id="3074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12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5561" y="1628800"/>
                        <a:ext cx="841375" cy="855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90" name="Line 18"/>
          <p:cNvSpPr>
            <a:spLocks noChangeShapeType="1"/>
          </p:cNvSpPr>
          <p:nvPr/>
        </p:nvSpPr>
        <p:spPr bwMode="auto">
          <a:xfrm>
            <a:off x="4439815" y="5157192"/>
            <a:ext cx="2" cy="360193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3092" name="Text Box 20"/>
          <p:cNvSpPr txBox="1">
            <a:spLocks noChangeArrowheads="1"/>
          </p:cNvSpPr>
          <p:nvPr/>
        </p:nvSpPr>
        <p:spPr bwMode="auto">
          <a:xfrm>
            <a:off x="4373259" y="5524692"/>
            <a:ext cx="17725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nb-NO" b="1" dirty="0"/>
              <a:t>Uføretrygd</a:t>
            </a:r>
          </a:p>
        </p:txBody>
      </p:sp>
      <p:sp>
        <p:nvSpPr>
          <p:cNvPr id="3093" name="Text Box 21"/>
          <p:cNvSpPr txBox="1">
            <a:spLocks noChangeArrowheads="1"/>
          </p:cNvSpPr>
          <p:nvPr/>
        </p:nvSpPr>
        <p:spPr bwMode="auto">
          <a:xfrm>
            <a:off x="3431705" y="4653136"/>
            <a:ext cx="94769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dirty="0"/>
              <a:t>X00.000</a:t>
            </a:r>
          </a:p>
        </p:txBody>
      </p:sp>
      <p:sp>
        <p:nvSpPr>
          <p:cNvPr id="3096" name="Text Box 24"/>
          <p:cNvSpPr txBox="1">
            <a:spLocks noChangeArrowheads="1"/>
          </p:cNvSpPr>
          <p:nvPr/>
        </p:nvSpPr>
        <p:spPr bwMode="auto">
          <a:xfrm>
            <a:off x="2999656" y="1700808"/>
            <a:ext cx="470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b="1" dirty="0"/>
              <a:t>3%</a:t>
            </a:r>
          </a:p>
        </p:txBody>
      </p:sp>
      <p:sp>
        <p:nvSpPr>
          <p:cNvPr id="3097" name="Text Box 25"/>
          <p:cNvSpPr txBox="1">
            <a:spLocks noChangeArrowheads="1"/>
          </p:cNvSpPr>
          <p:nvPr/>
        </p:nvSpPr>
        <p:spPr bwMode="auto">
          <a:xfrm>
            <a:off x="2999656" y="2708920"/>
            <a:ext cx="5870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b="1" dirty="0"/>
              <a:t>30%</a:t>
            </a:r>
          </a:p>
        </p:txBody>
      </p:sp>
      <p:sp>
        <p:nvSpPr>
          <p:cNvPr id="3098" name="Text Box 26"/>
          <p:cNvSpPr txBox="1">
            <a:spLocks noChangeArrowheads="1"/>
          </p:cNvSpPr>
          <p:nvPr/>
        </p:nvSpPr>
        <p:spPr bwMode="auto">
          <a:xfrm>
            <a:off x="2927648" y="4221088"/>
            <a:ext cx="6413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nb-NO" b="1" dirty="0"/>
              <a:t>67%</a:t>
            </a:r>
          </a:p>
        </p:txBody>
      </p:sp>
      <p:sp>
        <p:nvSpPr>
          <p:cNvPr id="3099" name="Line 27"/>
          <p:cNvSpPr>
            <a:spLocks noChangeShapeType="1"/>
          </p:cNvSpPr>
          <p:nvPr/>
        </p:nvSpPr>
        <p:spPr bwMode="auto">
          <a:xfrm>
            <a:off x="2135560" y="3645025"/>
            <a:ext cx="3054350" cy="3175"/>
          </a:xfrm>
          <a:prstGeom prst="line">
            <a:avLst/>
          </a:prstGeom>
          <a:noFill/>
          <a:ln w="50800">
            <a:solidFill>
              <a:srgbClr val="00B05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nb-NO"/>
          </a:p>
        </p:txBody>
      </p:sp>
      <p:sp>
        <p:nvSpPr>
          <p:cNvPr id="3100" name="Line 28"/>
          <p:cNvSpPr>
            <a:spLocks noChangeShapeType="1"/>
          </p:cNvSpPr>
          <p:nvPr/>
        </p:nvSpPr>
        <p:spPr bwMode="auto">
          <a:xfrm>
            <a:off x="2135560" y="2564904"/>
            <a:ext cx="4316412" cy="0"/>
          </a:xfrm>
          <a:prstGeom prst="line">
            <a:avLst/>
          </a:prstGeom>
          <a:noFill/>
          <a:ln w="50800">
            <a:solidFill>
              <a:srgbClr val="00B05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nb-NO"/>
          </a:p>
        </p:txBody>
      </p:sp>
      <p:sp>
        <p:nvSpPr>
          <p:cNvPr id="3101" name="Line 29"/>
          <p:cNvSpPr>
            <a:spLocks noChangeShapeType="1"/>
          </p:cNvSpPr>
          <p:nvPr/>
        </p:nvSpPr>
        <p:spPr bwMode="auto">
          <a:xfrm>
            <a:off x="2135560" y="5157192"/>
            <a:ext cx="2304256" cy="0"/>
          </a:xfrm>
          <a:prstGeom prst="line">
            <a:avLst/>
          </a:prstGeom>
          <a:noFill/>
          <a:ln w="50800">
            <a:solidFill>
              <a:srgbClr val="00B05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nb-NO"/>
          </a:p>
        </p:txBody>
      </p:sp>
      <p:cxnSp>
        <p:nvCxnSpPr>
          <p:cNvPr id="37" name="Rett pil 36"/>
          <p:cNvCxnSpPr/>
          <p:nvPr/>
        </p:nvCxnSpPr>
        <p:spPr>
          <a:xfrm>
            <a:off x="5135736" y="4305749"/>
            <a:ext cx="3528392" cy="1588"/>
          </a:xfrm>
          <a:prstGeom prst="straightConnector1">
            <a:avLst/>
          </a:prstGeom>
          <a:noFill/>
          <a:ln w="50800">
            <a:solidFill>
              <a:srgbClr val="CC3300"/>
            </a:solidFill>
            <a:round/>
            <a:headEnd/>
            <a:tailEnd type="triangle" w="med" len="med"/>
          </a:ln>
        </p:spPr>
      </p:cxnSp>
      <p:cxnSp>
        <p:nvCxnSpPr>
          <p:cNvPr id="47" name="Rett pil 46"/>
          <p:cNvCxnSpPr/>
          <p:nvPr/>
        </p:nvCxnSpPr>
        <p:spPr>
          <a:xfrm rot="16200000" flipH="1">
            <a:off x="7010712" y="921213"/>
            <a:ext cx="5978" cy="3316932"/>
          </a:xfrm>
          <a:prstGeom prst="straightConnector1">
            <a:avLst/>
          </a:prstGeom>
          <a:ln w="25400">
            <a:gradFill>
              <a:gsLst>
                <a:gs pos="0">
                  <a:srgbClr val="00B050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Rett pil 48"/>
          <p:cNvCxnSpPr>
            <a:cxnSpLocks/>
          </p:cNvCxnSpPr>
          <p:nvPr/>
        </p:nvCxnSpPr>
        <p:spPr>
          <a:xfrm flipV="1">
            <a:off x="6451972" y="1851038"/>
            <a:ext cx="2220195" cy="1036662"/>
          </a:xfrm>
          <a:prstGeom prst="straightConnector1">
            <a:avLst/>
          </a:prstGeom>
          <a:ln w="25400">
            <a:solidFill>
              <a:srgbClr val="C00000">
                <a:alpha val="34000"/>
              </a:srgb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ktangel 39"/>
          <p:cNvSpPr/>
          <p:nvPr/>
        </p:nvSpPr>
        <p:spPr>
          <a:xfrm>
            <a:off x="7176119" y="1700808"/>
            <a:ext cx="14067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dirty="0"/>
              <a:t>68-75 år</a:t>
            </a:r>
          </a:p>
        </p:txBody>
      </p:sp>
      <p:sp>
        <p:nvSpPr>
          <p:cNvPr id="54" name="Line 9"/>
          <p:cNvSpPr>
            <a:spLocks noChangeShapeType="1"/>
          </p:cNvSpPr>
          <p:nvPr/>
        </p:nvSpPr>
        <p:spPr bwMode="auto">
          <a:xfrm flipH="1">
            <a:off x="8688288" y="1556792"/>
            <a:ext cx="0" cy="446449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nb-NO" dirty="0"/>
          </a:p>
        </p:txBody>
      </p:sp>
      <p:sp>
        <p:nvSpPr>
          <p:cNvPr id="62" name="TekstSylinder 61"/>
          <p:cNvSpPr txBox="1"/>
          <p:nvPr/>
        </p:nvSpPr>
        <p:spPr>
          <a:xfrm>
            <a:off x="7624249" y="5554106"/>
            <a:ext cx="40206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/>
              <a:t>Alderspensjon</a:t>
            </a:r>
          </a:p>
          <a:p>
            <a:r>
              <a:rPr lang="nb-NO" b="1" dirty="0"/>
              <a:t>= uføretrygd</a:t>
            </a:r>
          </a:p>
        </p:txBody>
      </p:sp>
      <p:sp>
        <p:nvSpPr>
          <p:cNvPr id="69" name="TekstSylinder 68"/>
          <p:cNvSpPr txBox="1"/>
          <p:nvPr/>
        </p:nvSpPr>
        <p:spPr>
          <a:xfrm>
            <a:off x="1991544" y="4581128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/>
              <a:t>Ufør</a:t>
            </a:r>
          </a:p>
        </p:txBody>
      </p:sp>
      <p:sp>
        <p:nvSpPr>
          <p:cNvPr id="73" name="Line 9"/>
          <p:cNvSpPr>
            <a:spLocks noChangeShapeType="1"/>
          </p:cNvSpPr>
          <p:nvPr/>
        </p:nvSpPr>
        <p:spPr bwMode="auto">
          <a:xfrm flipH="1">
            <a:off x="6456040" y="1484784"/>
            <a:ext cx="0" cy="453650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cxnSp>
        <p:nvCxnSpPr>
          <p:cNvPr id="78" name="Rett pil 77"/>
          <p:cNvCxnSpPr/>
          <p:nvPr/>
        </p:nvCxnSpPr>
        <p:spPr>
          <a:xfrm>
            <a:off x="6508125" y="5536559"/>
            <a:ext cx="2232248" cy="1588"/>
          </a:xfrm>
          <a:prstGeom prst="straightConnector1">
            <a:avLst/>
          </a:prstGeom>
          <a:noFill/>
          <a:ln w="50800">
            <a:solidFill>
              <a:schemeClr val="accent2">
                <a:lumMod val="75000"/>
              </a:schemeClr>
            </a:solidFill>
            <a:round/>
            <a:headEnd/>
            <a:tailEnd type="triangle" w="med" len="med"/>
          </a:ln>
        </p:spPr>
      </p:cxnSp>
      <p:cxnSp>
        <p:nvCxnSpPr>
          <p:cNvPr id="44" name="Rett pil 43"/>
          <p:cNvCxnSpPr>
            <a:cxnSpLocks/>
          </p:cNvCxnSpPr>
          <p:nvPr/>
        </p:nvCxnSpPr>
        <p:spPr>
          <a:xfrm>
            <a:off x="4419721" y="5517385"/>
            <a:ext cx="2004632" cy="0"/>
          </a:xfrm>
          <a:prstGeom prst="straightConnector1">
            <a:avLst/>
          </a:prstGeom>
          <a:noFill/>
          <a:ln w="50800">
            <a:solidFill>
              <a:srgbClr val="CC3300"/>
            </a:solidFill>
            <a:round/>
            <a:headEnd/>
            <a:tailEnd type="triangle" w="med" len="med"/>
          </a:ln>
        </p:spPr>
      </p:cxnSp>
      <p:sp>
        <p:nvSpPr>
          <p:cNvPr id="2" name="TekstSylinder 1">
            <a:extLst>
              <a:ext uri="{FF2B5EF4-FFF2-40B4-BE49-F238E27FC236}">
                <a16:creationId xmlns:a16="http://schemas.microsoft.com/office/drawing/2014/main" id="{21308AF2-D070-4307-B505-212D9FA2CE02}"/>
              </a:ext>
            </a:extLst>
          </p:cNvPr>
          <p:cNvSpPr txBox="1"/>
          <p:nvPr/>
        </p:nvSpPr>
        <p:spPr>
          <a:xfrm>
            <a:off x="5135736" y="3569164"/>
            <a:ext cx="21965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/>
              <a:t>Tar ut alderspensjon  ved 62 år</a:t>
            </a:r>
          </a:p>
        </p:txBody>
      </p:sp>
    </p:spTree>
    <p:extLst>
      <p:ext uri="{BB962C8B-B14F-4D97-AF65-F5344CB8AC3E}">
        <p14:creationId xmlns:p14="http://schemas.microsoft.com/office/powerpoint/2010/main" val="28139429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1770509" y="319822"/>
            <a:ext cx="8362950" cy="1046819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nb-NO" sz="2600" dirty="0"/>
              <a:t>Da måtte de uføre få enda dårligere pensjon (straffes enda mer – stimuleres enda sterkere til å jobbe lenger) enn dem som tok ut tidlig alderspensjon</a:t>
            </a: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nb-NO" sz="1400" dirty="0"/>
          </a:p>
        </p:txBody>
      </p:sp>
      <p:pic>
        <p:nvPicPr>
          <p:cNvPr id="3076" name="Picture 3" descr="aamdal-stein portrett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>
            <a:grayscl/>
          </a:blip>
          <a:srcRect/>
          <a:stretch>
            <a:fillRect/>
          </a:stretch>
        </p:blipFill>
        <p:spPr>
          <a:xfrm>
            <a:off x="2135560" y="2564904"/>
            <a:ext cx="831850" cy="1035050"/>
          </a:xfrm>
          <a:noFill/>
        </p:spPr>
      </p:pic>
      <p:sp>
        <p:nvSpPr>
          <p:cNvPr id="3077" name="Text Box 4"/>
          <p:cNvSpPr txBox="1">
            <a:spLocks noChangeArrowheads="1"/>
          </p:cNvSpPr>
          <p:nvPr/>
        </p:nvSpPr>
        <p:spPr bwMode="auto">
          <a:xfrm>
            <a:off x="4943873" y="1700808"/>
            <a:ext cx="66236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dirty="0"/>
              <a:t>62 år</a:t>
            </a:r>
          </a:p>
        </p:txBody>
      </p:sp>
      <p:sp>
        <p:nvSpPr>
          <p:cNvPr id="3078" name="Text Box 5"/>
          <p:cNvSpPr txBox="1">
            <a:spLocks noChangeArrowheads="1"/>
          </p:cNvSpPr>
          <p:nvPr/>
        </p:nvSpPr>
        <p:spPr bwMode="auto">
          <a:xfrm>
            <a:off x="5951984" y="1700808"/>
            <a:ext cx="6094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nb-NO" dirty="0"/>
              <a:t>67år</a:t>
            </a:r>
          </a:p>
        </p:txBody>
      </p:sp>
      <p:sp>
        <p:nvSpPr>
          <p:cNvPr id="3080" name="Text Box 7"/>
          <p:cNvSpPr txBox="1">
            <a:spLocks noChangeArrowheads="1"/>
          </p:cNvSpPr>
          <p:nvPr/>
        </p:nvSpPr>
        <p:spPr bwMode="auto">
          <a:xfrm>
            <a:off x="6924092" y="2887700"/>
            <a:ext cx="376185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Ctr="1">
            <a:spAutoFit/>
          </a:bodyPr>
          <a:lstStyle/>
          <a:p>
            <a:r>
              <a:rPr lang="nb-NO" b="1" dirty="0"/>
              <a:t>Ny alderspensjon, </a:t>
            </a:r>
          </a:p>
          <a:p>
            <a:r>
              <a:rPr lang="nb-NO" b="1" dirty="0"/>
              <a:t>Levealdersjustering </a:t>
            </a:r>
          </a:p>
          <a:p>
            <a:r>
              <a:rPr lang="nb-NO" b="1" dirty="0"/>
              <a:t>(krymper årlig pensjon</a:t>
            </a:r>
          </a:p>
          <a:p>
            <a:r>
              <a:rPr lang="nb-NO" b="1" dirty="0"/>
              <a:t>for hvert nytt årskull) </a:t>
            </a:r>
          </a:p>
        </p:txBody>
      </p:sp>
      <p:sp>
        <p:nvSpPr>
          <p:cNvPr id="3081" name="Text Box 8"/>
          <p:cNvSpPr txBox="1">
            <a:spLocks noChangeArrowheads="1"/>
          </p:cNvSpPr>
          <p:nvPr/>
        </p:nvSpPr>
        <p:spPr bwMode="auto">
          <a:xfrm>
            <a:off x="7608168" y="4372285"/>
            <a:ext cx="316834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nb-NO" b="1" dirty="0"/>
              <a:t>Redusert ny alderspensjon</a:t>
            </a:r>
          </a:p>
          <a:p>
            <a:r>
              <a:rPr lang="nb-NO" b="1" dirty="0"/>
              <a:t>Levealdersjustering</a:t>
            </a:r>
          </a:p>
        </p:txBody>
      </p:sp>
      <p:sp>
        <p:nvSpPr>
          <p:cNvPr id="3082" name="Line 9"/>
          <p:cNvSpPr>
            <a:spLocks noChangeShapeType="1"/>
          </p:cNvSpPr>
          <p:nvPr/>
        </p:nvSpPr>
        <p:spPr bwMode="auto">
          <a:xfrm flipH="1">
            <a:off x="5159896" y="2132856"/>
            <a:ext cx="18405" cy="374441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3083" name="Line 10"/>
          <p:cNvSpPr>
            <a:spLocks noChangeShapeType="1"/>
          </p:cNvSpPr>
          <p:nvPr/>
        </p:nvSpPr>
        <p:spPr bwMode="auto">
          <a:xfrm flipH="1">
            <a:off x="6456040" y="2564904"/>
            <a:ext cx="0" cy="144016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3085" name="Line 12"/>
          <p:cNvSpPr>
            <a:spLocks noChangeShapeType="1"/>
          </p:cNvSpPr>
          <p:nvPr/>
        </p:nvSpPr>
        <p:spPr bwMode="auto">
          <a:xfrm>
            <a:off x="6424353" y="2895611"/>
            <a:ext cx="3456384" cy="0"/>
          </a:xfrm>
          <a:prstGeom prst="line">
            <a:avLst/>
          </a:prstGeom>
          <a:noFill/>
          <a:ln w="50800">
            <a:solidFill>
              <a:srgbClr val="CC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nb-NO"/>
          </a:p>
        </p:txBody>
      </p:sp>
      <p:sp>
        <p:nvSpPr>
          <p:cNvPr id="3087" name="Text Box 14"/>
          <p:cNvSpPr txBox="1">
            <a:spLocks noChangeArrowheads="1"/>
          </p:cNvSpPr>
          <p:nvPr/>
        </p:nvSpPr>
        <p:spPr bwMode="auto">
          <a:xfrm>
            <a:off x="3503713" y="2060848"/>
            <a:ext cx="94769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dirty="0"/>
              <a:t>X00.000</a:t>
            </a:r>
          </a:p>
        </p:txBody>
      </p:sp>
      <p:sp>
        <p:nvSpPr>
          <p:cNvPr id="3088" name="Text Box 15"/>
          <p:cNvSpPr txBox="1">
            <a:spLocks noChangeArrowheads="1"/>
          </p:cNvSpPr>
          <p:nvPr/>
        </p:nvSpPr>
        <p:spPr bwMode="auto">
          <a:xfrm>
            <a:off x="3359697" y="3140968"/>
            <a:ext cx="94769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dirty="0"/>
              <a:t>X00.000</a:t>
            </a:r>
          </a:p>
        </p:txBody>
      </p:sp>
      <p:graphicFrame>
        <p:nvGraphicFramePr>
          <p:cNvPr id="3074" name="Object 17"/>
          <p:cNvGraphicFramePr>
            <a:graphicFrameLocks noChangeAspect="1"/>
          </p:cNvGraphicFramePr>
          <p:nvPr/>
        </p:nvGraphicFramePr>
        <p:xfrm>
          <a:off x="2135561" y="1628800"/>
          <a:ext cx="841375" cy="855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Photo Editor Photo" r:id="rId5" imgW="5638095" imgH="5380952" progId="">
                  <p:embed/>
                </p:oleObj>
              </mc:Choice>
              <mc:Fallback>
                <p:oleObj name="Photo Editor Photo" r:id="rId5" imgW="5638095" imgH="5380952" progId="">
                  <p:embed/>
                  <p:pic>
                    <p:nvPicPr>
                      <p:cNvPr id="3074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12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5561" y="1628800"/>
                        <a:ext cx="841375" cy="855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90" name="Line 18"/>
          <p:cNvSpPr>
            <a:spLocks noChangeShapeType="1"/>
          </p:cNvSpPr>
          <p:nvPr/>
        </p:nvSpPr>
        <p:spPr bwMode="auto">
          <a:xfrm>
            <a:off x="4439815" y="5157192"/>
            <a:ext cx="2" cy="360193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3092" name="Text Box 20"/>
          <p:cNvSpPr txBox="1">
            <a:spLocks noChangeArrowheads="1"/>
          </p:cNvSpPr>
          <p:nvPr/>
        </p:nvSpPr>
        <p:spPr bwMode="auto">
          <a:xfrm>
            <a:off x="4484151" y="5108002"/>
            <a:ext cx="17725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nb-NO" b="1" dirty="0"/>
              <a:t>”Ny uføretrygd ”</a:t>
            </a:r>
          </a:p>
        </p:txBody>
      </p:sp>
      <p:sp>
        <p:nvSpPr>
          <p:cNvPr id="3093" name="Text Box 21"/>
          <p:cNvSpPr txBox="1">
            <a:spLocks noChangeArrowheads="1"/>
          </p:cNvSpPr>
          <p:nvPr/>
        </p:nvSpPr>
        <p:spPr bwMode="auto">
          <a:xfrm>
            <a:off x="3431705" y="4653136"/>
            <a:ext cx="94769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dirty="0"/>
              <a:t>X00.000</a:t>
            </a:r>
          </a:p>
        </p:txBody>
      </p:sp>
      <p:sp>
        <p:nvSpPr>
          <p:cNvPr id="3096" name="Text Box 24"/>
          <p:cNvSpPr txBox="1">
            <a:spLocks noChangeArrowheads="1"/>
          </p:cNvSpPr>
          <p:nvPr/>
        </p:nvSpPr>
        <p:spPr bwMode="auto">
          <a:xfrm>
            <a:off x="2999656" y="1700808"/>
            <a:ext cx="470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b="1" dirty="0"/>
              <a:t>3%</a:t>
            </a:r>
          </a:p>
        </p:txBody>
      </p:sp>
      <p:sp>
        <p:nvSpPr>
          <p:cNvPr id="3097" name="Text Box 25"/>
          <p:cNvSpPr txBox="1">
            <a:spLocks noChangeArrowheads="1"/>
          </p:cNvSpPr>
          <p:nvPr/>
        </p:nvSpPr>
        <p:spPr bwMode="auto">
          <a:xfrm>
            <a:off x="2999656" y="2708920"/>
            <a:ext cx="5870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b="1" dirty="0"/>
              <a:t>30%</a:t>
            </a:r>
          </a:p>
        </p:txBody>
      </p:sp>
      <p:sp>
        <p:nvSpPr>
          <p:cNvPr id="3098" name="Text Box 26"/>
          <p:cNvSpPr txBox="1">
            <a:spLocks noChangeArrowheads="1"/>
          </p:cNvSpPr>
          <p:nvPr/>
        </p:nvSpPr>
        <p:spPr bwMode="auto">
          <a:xfrm>
            <a:off x="2927648" y="4221088"/>
            <a:ext cx="6413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nb-NO" b="1" dirty="0"/>
              <a:t>67%</a:t>
            </a:r>
          </a:p>
        </p:txBody>
      </p:sp>
      <p:sp>
        <p:nvSpPr>
          <p:cNvPr id="3099" name="Line 27"/>
          <p:cNvSpPr>
            <a:spLocks noChangeShapeType="1"/>
          </p:cNvSpPr>
          <p:nvPr/>
        </p:nvSpPr>
        <p:spPr bwMode="auto">
          <a:xfrm>
            <a:off x="2135560" y="3645025"/>
            <a:ext cx="3054350" cy="3175"/>
          </a:xfrm>
          <a:prstGeom prst="line">
            <a:avLst/>
          </a:prstGeom>
          <a:noFill/>
          <a:ln w="50800">
            <a:solidFill>
              <a:srgbClr val="00B05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nb-NO"/>
          </a:p>
        </p:txBody>
      </p:sp>
      <p:sp>
        <p:nvSpPr>
          <p:cNvPr id="3100" name="Line 28"/>
          <p:cNvSpPr>
            <a:spLocks noChangeShapeType="1"/>
          </p:cNvSpPr>
          <p:nvPr/>
        </p:nvSpPr>
        <p:spPr bwMode="auto">
          <a:xfrm>
            <a:off x="2135560" y="2564904"/>
            <a:ext cx="4316412" cy="0"/>
          </a:xfrm>
          <a:prstGeom prst="line">
            <a:avLst/>
          </a:prstGeom>
          <a:noFill/>
          <a:ln w="50800">
            <a:solidFill>
              <a:srgbClr val="00B05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nb-NO"/>
          </a:p>
        </p:txBody>
      </p:sp>
      <p:sp>
        <p:nvSpPr>
          <p:cNvPr id="3101" name="Line 29"/>
          <p:cNvSpPr>
            <a:spLocks noChangeShapeType="1"/>
          </p:cNvSpPr>
          <p:nvPr/>
        </p:nvSpPr>
        <p:spPr bwMode="auto">
          <a:xfrm>
            <a:off x="2135560" y="5157192"/>
            <a:ext cx="2304256" cy="0"/>
          </a:xfrm>
          <a:prstGeom prst="line">
            <a:avLst/>
          </a:prstGeom>
          <a:noFill/>
          <a:ln w="50800">
            <a:solidFill>
              <a:srgbClr val="00B05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nb-NO"/>
          </a:p>
        </p:txBody>
      </p:sp>
      <p:cxnSp>
        <p:nvCxnSpPr>
          <p:cNvPr id="37" name="Rett pil 36"/>
          <p:cNvCxnSpPr/>
          <p:nvPr/>
        </p:nvCxnSpPr>
        <p:spPr>
          <a:xfrm>
            <a:off x="5135736" y="4305749"/>
            <a:ext cx="3528392" cy="1588"/>
          </a:xfrm>
          <a:prstGeom prst="straightConnector1">
            <a:avLst/>
          </a:prstGeom>
          <a:noFill/>
          <a:ln w="50800">
            <a:solidFill>
              <a:srgbClr val="CC3300"/>
            </a:solidFill>
            <a:round/>
            <a:headEnd/>
            <a:tailEnd type="triangle" w="med" len="med"/>
          </a:ln>
        </p:spPr>
      </p:cxnSp>
      <p:cxnSp>
        <p:nvCxnSpPr>
          <p:cNvPr id="47" name="Rett pil 46"/>
          <p:cNvCxnSpPr/>
          <p:nvPr/>
        </p:nvCxnSpPr>
        <p:spPr>
          <a:xfrm rot="16200000" flipH="1">
            <a:off x="7010712" y="921213"/>
            <a:ext cx="5978" cy="3316932"/>
          </a:xfrm>
          <a:prstGeom prst="straightConnector1">
            <a:avLst/>
          </a:prstGeom>
          <a:ln w="25400">
            <a:gradFill>
              <a:gsLst>
                <a:gs pos="0">
                  <a:srgbClr val="00B050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Rett pil 48"/>
          <p:cNvCxnSpPr>
            <a:cxnSpLocks/>
          </p:cNvCxnSpPr>
          <p:nvPr/>
        </p:nvCxnSpPr>
        <p:spPr>
          <a:xfrm flipV="1">
            <a:off x="6451972" y="1851038"/>
            <a:ext cx="2220195" cy="1036662"/>
          </a:xfrm>
          <a:prstGeom prst="straightConnector1">
            <a:avLst/>
          </a:prstGeom>
          <a:ln w="25400">
            <a:solidFill>
              <a:srgbClr val="C00000">
                <a:alpha val="34000"/>
              </a:srgb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ktangel 39"/>
          <p:cNvSpPr/>
          <p:nvPr/>
        </p:nvSpPr>
        <p:spPr>
          <a:xfrm>
            <a:off x="7176119" y="1700808"/>
            <a:ext cx="14067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dirty="0"/>
              <a:t>68-75 år</a:t>
            </a:r>
          </a:p>
        </p:txBody>
      </p:sp>
      <p:sp>
        <p:nvSpPr>
          <p:cNvPr id="54" name="Line 9"/>
          <p:cNvSpPr>
            <a:spLocks noChangeShapeType="1"/>
          </p:cNvSpPr>
          <p:nvPr/>
        </p:nvSpPr>
        <p:spPr bwMode="auto">
          <a:xfrm flipH="1">
            <a:off x="8688288" y="1556792"/>
            <a:ext cx="0" cy="446449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nb-NO" dirty="0"/>
          </a:p>
        </p:txBody>
      </p:sp>
      <p:sp>
        <p:nvSpPr>
          <p:cNvPr id="62" name="TekstSylinder 61"/>
          <p:cNvSpPr txBox="1"/>
          <p:nvPr/>
        </p:nvSpPr>
        <p:spPr>
          <a:xfrm>
            <a:off x="8825386" y="5601294"/>
            <a:ext cx="40206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/>
              <a:t>Dramatisk redusert </a:t>
            </a:r>
          </a:p>
          <a:p>
            <a:r>
              <a:rPr lang="nb-NO" b="1" dirty="0"/>
              <a:t>ny alderspensjon</a:t>
            </a:r>
          </a:p>
          <a:p>
            <a:r>
              <a:rPr lang="nb-NO" b="1" dirty="0" err="1"/>
              <a:t>Levealderjustering</a:t>
            </a:r>
            <a:r>
              <a:rPr lang="nb-NO" b="1" dirty="0"/>
              <a:t> </a:t>
            </a:r>
          </a:p>
        </p:txBody>
      </p:sp>
      <p:sp>
        <p:nvSpPr>
          <p:cNvPr id="69" name="TekstSylinder 68"/>
          <p:cNvSpPr txBox="1"/>
          <p:nvPr/>
        </p:nvSpPr>
        <p:spPr>
          <a:xfrm>
            <a:off x="1991544" y="4581128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/>
              <a:t>Ufør</a:t>
            </a:r>
          </a:p>
        </p:txBody>
      </p:sp>
      <p:sp>
        <p:nvSpPr>
          <p:cNvPr id="73" name="Line 9"/>
          <p:cNvSpPr>
            <a:spLocks noChangeShapeType="1"/>
          </p:cNvSpPr>
          <p:nvPr/>
        </p:nvSpPr>
        <p:spPr bwMode="auto">
          <a:xfrm flipH="1">
            <a:off x="6456040" y="1484784"/>
            <a:ext cx="0" cy="453650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cxnSp>
        <p:nvCxnSpPr>
          <p:cNvPr id="78" name="Rett pil 77"/>
          <p:cNvCxnSpPr/>
          <p:nvPr/>
        </p:nvCxnSpPr>
        <p:spPr>
          <a:xfrm>
            <a:off x="6456040" y="6062165"/>
            <a:ext cx="2232248" cy="1588"/>
          </a:xfrm>
          <a:prstGeom prst="straightConnector1">
            <a:avLst/>
          </a:prstGeom>
          <a:noFill/>
          <a:ln w="50800">
            <a:solidFill>
              <a:schemeClr val="accent2">
                <a:lumMod val="75000"/>
              </a:schemeClr>
            </a:solidFill>
            <a:round/>
            <a:headEnd/>
            <a:tailEnd type="triangle" w="med" len="med"/>
          </a:ln>
        </p:spPr>
      </p:cxnSp>
      <p:cxnSp>
        <p:nvCxnSpPr>
          <p:cNvPr id="44" name="Rett pil 43"/>
          <p:cNvCxnSpPr>
            <a:cxnSpLocks/>
          </p:cNvCxnSpPr>
          <p:nvPr/>
        </p:nvCxnSpPr>
        <p:spPr>
          <a:xfrm>
            <a:off x="4419721" y="5517385"/>
            <a:ext cx="2004632" cy="0"/>
          </a:xfrm>
          <a:prstGeom prst="straightConnector1">
            <a:avLst/>
          </a:prstGeom>
          <a:noFill/>
          <a:ln w="50800">
            <a:solidFill>
              <a:srgbClr val="CC3300">
                <a:alpha val="33000"/>
              </a:srgbClr>
            </a:solidFill>
            <a:round/>
            <a:headEnd/>
            <a:tailEnd type="triangle" w="med" len="med"/>
          </a:ln>
        </p:spPr>
      </p:cxnSp>
      <p:sp>
        <p:nvSpPr>
          <p:cNvPr id="2" name="TekstSylinder 1">
            <a:extLst>
              <a:ext uri="{FF2B5EF4-FFF2-40B4-BE49-F238E27FC236}">
                <a16:creationId xmlns:a16="http://schemas.microsoft.com/office/drawing/2014/main" id="{21308AF2-D070-4307-B505-212D9FA2CE02}"/>
              </a:ext>
            </a:extLst>
          </p:cNvPr>
          <p:cNvSpPr txBox="1"/>
          <p:nvPr/>
        </p:nvSpPr>
        <p:spPr>
          <a:xfrm>
            <a:off x="5135736" y="3569164"/>
            <a:ext cx="21965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/>
              <a:t>Tar ut alderspensjon  ved 62 år</a:t>
            </a:r>
          </a:p>
        </p:txBody>
      </p:sp>
    </p:spTree>
    <p:extLst>
      <p:ext uri="{BB962C8B-B14F-4D97-AF65-F5344CB8AC3E}">
        <p14:creationId xmlns:p14="http://schemas.microsoft.com/office/powerpoint/2010/main" val="22446169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08960B95-0313-4569-81A2-090A013AEE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1300" y="389880"/>
            <a:ext cx="9309399" cy="6078239"/>
          </a:xfrm>
          <a:prstGeom prst="rect">
            <a:avLst/>
          </a:prstGeom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288A0C24-CE09-43A9-AA5C-9A4D3C3842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0624" y="2111410"/>
            <a:ext cx="42676" cy="4432176"/>
          </a:xfrm>
          <a:prstGeom prst="rect">
            <a:avLst/>
          </a:prstGeo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496B2251-7B5E-445D-BF2F-A6EAC3BCE828}"/>
              </a:ext>
            </a:extLst>
          </p:cNvPr>
          <p:cNvSpPr txBox="1"/>
          <p:nvPr/>
        </p:nvSpPr>
        <p:spPr>
          <a:xfrm>
            <a:off x="7103300" y="3428999"/>
            <a:ext cx="23587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dirty="0"/>
              <a:t>Mulige forbedringer</a:t>
            </a:r>
          </a:p>
        </p:txBody>
      </p:sp>
    </p:spTree>
    <p:extLst>
      <p:ext uri="{BB962C8B-B14F-4D97-AF65-F5344CB8AC3E}">
        <p14:creationId xmlns:p14="http://schemas.microsoft.com/office/powerpoint/2010/main" val="11219686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A83E79A-1235-4300-AEAF-1ED5FB96C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Levealderjustering</a:t>
            </a:r>
            <a:br>
              <a:rPr lang="nb-NO" dirty="0"/>
            </a:b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26620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38B6106A-AFAC-42BD-9C31-3DB52C33F2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1" y="2502"/>
            <a:ext cx="4722307" cy="6858000"/>
          </a:xfrm>
          <a:prstGeom prst="rect">
            <a:avLst/>
          </a:prstGeom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3C5CA735-443E-45AB-A7C2-DF89850B3E2D}"/>
              </a:ext>
            </a:extLst>
          </p:cNvPr>
          <p:cNvSpPr/>
          <p:nvPr/>
        </p:nvSpPr>
        <p:spPr>
          <a:xfrm>
            <a:off x="6672064" y="116633"/>
            <a:ext cx="367240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3600" b="1" dirty="0"/>
              <a:t>1911</a:t>
            </a:r>
          </a:p>
          <a:p>
            <a:endParaRPr lang="nb-NO" sz="3600" b="1" dirty="0"/>
          </a:p>
          <a:p>
            <a:r>
              <a:rPr lang="nb-NO" sz="3600" dirty="0"/>
              <a:t>«Trygd» skulle i motsetning til forsikring være </a:t>
            </a:r>
            <a:r>
              <a:rPr lang="nb-NO" sz="3600" b="1" dirty="0"/>
              <a:t>hjelp til selvhjelp</a:t>
            </a:r>
            <a:r>
              <a:rPr lang="nb-NO" sz="3600" dirty="0"/>
              <a:t>, «et moment av støtte til de mindre bemidlede» </a:t>
            </a:r>
            <a:r>
              <a:rPr lang="nb-NO" sz="2000" dirty="0"/>
              <a:t>(s.48)</a:t>
            </a:r>
          </a:p>
        </p:txBody>
      </p:sp>
    </p:spTree>
    <p:extLst>
      <p:ext uri="{BB962C8B-B14F-4D97-AF65-F5344CB8AC3E}">
        <p14:creationId xmlns:p14="http://schemas.microsoft.com/office/powerpoint/2010/main" val="17180475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1524000" y="0"/>
            <a:ext cx="4874400" cy="6858000"/>
          </a:xfrm>
          <a:prstGeom prst="rect">
            <a:avLst/>
          </a:prstGeom>
        </p:spPr>
      </p:pic>
      <p:sp>
        <p:nvSpPr>
          <p:cNvPr id="6" name="Rektangel 5"/>
          <p:cNvSpPr/>
          <p:nvPr/>
        </p:nvSpPr>
        <p:spPr>
          <a:xfrm>
            <a:off x="6528048" y="151180"/>
            <a:ext cx="363589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2800" dirty="0"/>
              <a:t>Det snakkes hele tiden om at den enkelte må ta ansvar for sin egen pensjon. </a:t>
            </a:r>
          </a:p>
          <a:p>
            <a:endParaRPr lang="nb-NO" sz="2800" dirty="0"/>
          </a:p>
          <a:p>
            <a:r>
              <a:rPr lang="nb-NO" sz="2800" dirty="0"/>
              <a:t>Går det ikke an å tenke </a:t>
            </a:r>
            <a:r>
              <a:rPr lang="nb-NO" sz="2800" dirty="0" err="1"/>
              <a:t>anderledes</a:t>
            </a:r>
            <a:r>
              <a:rPr lang="nb-NO" sz="2800" dirty="0"/>
              <a:t>? </a:t>
            </a:r>
          </a:p>
          <a:p>
            <a:endParaRPr lang="nb-NO" sz="2800" dirty="0"/>
          </a:p>
          <a:p>
            <a:r>
              <a:rPr lang="nb-NO" sz="2800" dirty="0"/>
              <a:t>At man for eksempel betaler litt mer skatt for å ha råd til å gi alle en pensjon å leve av?</a:t>
            </a:r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0B269B3A-F86B-4F24-913C-436EA04C0C34}"/>
              </a:ext>
            </a:extLst>
          </p:cNvPr>
          <p:cNvSpPr txBox="1"/>
          <p:nvPr/>
        </p:nvSpPr>
        <p:spPr>
          <a:xfrm>
            <a:off x="6744072" y="6381329"/>
            <a:ext cx="3635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/>
              <a:t>Lena Grønstad (32)</a:t>
            </a:r>
          </a:p>
        </p:txBody>
      </p:sp>
    </p:spTree>
    <p:extLst>
      <p:ext uri="{BB962C8B-B14F-4D97-AF65-F5344CB8AC3E}">
        <p14:creationId xmlns:p14="http://schemas.microsoft.com/office/powerpoint/2010/main" val="31395935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125FE24-735D-49F4-81A0-057929CFC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Levealdersjustering= hever pensjonsalderen, og krymper dermed pensjonen for hvert nytt årskull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4626184-369A-428E-B58A-18D1CCF7EA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3791" y="1862138"/>
            <a:ext cx="10515600" cy="37480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dirty="0"/>
              <a:t>Pensjonsalderen blir justert oppover </a:t>
            </a:r>
          </a:p>
          <a:p>
            <a:pPr marL="0" indent="0">
              <a:buNone/>
            </a:pPr>
            <a:r>
              <a:rPr lang="nb-NO" b="1" dirty="0"/>
              <a:t>Påskudd:</a:t>
            </a:r>
            <a:r>
              <a:rPr lang="nb-NO" dirty="0"/>
              <a:t> </a:t>
            </a:r>
            <a:r>
              <a:rPr lang="nb-NO" u="sng" dirty="0"/>
              <a:t>levealderen</a:t>
            </a:r>
            <a:r>
              <a:rPr lang="nb-NO" dirty="0"/>
              <a:t> øker. </a:t>
            </a:r>
          </a:p>
          <a:p>
            <a:pPr marL="0" indent="0">
              <a:buNone/>
            </a:pPr>
            <a:r>
              <a:rPr lang="nb-NO" dirty="0"/>
              <a:t>Men det har den gjort i flere hundre år.</a:t>
            </a:r>
          </a:p>
          <a:p>
            <a:pPr marL="0" indent="0">
              <a:buNone/>
            </a:pPr>
            <a:endParaRPr lang="nb-NO" sz="3600" dirty="0"/>
          </a:p>
          <a:p>
            <a:pPr marL="0" indent="0">
              <a:buNone/>
            </a:pPr>
            <a:r>
              <a:rPr lang="nb-NO" dirty="0"/>
              <a:t>Før ble pensjonsalderen justert nedover </a:t>
            </a:r>
          </a:p>
          <a:p>
            <a:pPr marL="0" indent="0">
              <a:buNone/>
            </a:pPr>
            <a:r>
              <a:rPr lang="nb-NO" dirty="0"/>
              <a:t>når </a:t>
            </a:r>
            <a:r>
              <a:rPr lang="nb-NO" u="sng" dirty="0"/>
              <a:t>velstanden</a:t>
            </a:r>
            <a:r>
              <a:rPr lang="nb-NO" dirty="0"/>
              <a:t> økte. </a:t>
            </a:r>
          </a:p>
          <a:p>
            <a:pPr marL="0" indent="0">
              <a:buNone/>
            </a:pPr>
            <a:r>
              <a:rPr lang="nb-NO" dirty="0"/>
              <a:t>Levealderen økte da også.</a:t>
            </a:r>
          </a:p>
        </p:txBody>
      </p:sp>
      <p:sp>
        <p:nvSpPr>
          <p:cNvPr id="4" name="Pil: ned 3">
            <a:extLst>
              <a:ext uri="{FF2B5EF4-FFF2-40B4-BE49-F238E27FC236}">
                <a16:creationId xmlns:a16="http://schemas.microsoft.com/office/drawing/2014/main" id="{3B5ED2A1-0F38-4369-8D21-FF0F533C8036}"/>
              </a:ext>
            </a:extLst>
          </p:cNvPr>
          <p:cNvSpPr/>
          <p:nvPr/>
        </p:nvSpPr>
        <p:spPr>
          <a:xfrm rot="10800000">
            <a:off x="7339011" y="2010567"/>
            <a:ext cx="809625" cy="85566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Pil: ned 4">
            <a:extLst>
              <a:ext uri="{FF2B5EF4-FFF2-40B4-BE49-F238E27FC236}">
                <a16:creationId xmlns:a16="http://schemas.microsoft.com/office/drawing/2014/main" id="{EA6509D1-5EA9-4761-8199-7474D7D8333B}"/>
              </a:ext>
            </a:extLst>
          </p:cNvPr>
          <p:cNvSpPr/>
          <p:nvPr/>
        </p:nvSpPr>
        <p:spPr>
          <a:xfrm>
            <a:off x="7339011" y="4478338"/>
            <a:ext cx="809625" cy="855662"/>
          </a:xfrm>
          <a:prstGeom prst="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402956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88E4C8C2-9279-4E36-B534-FBC42E28E1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3458" y="404507"/>
            <a:ext cx="8058150" cy="6048985"/>
          </a:xfrm>
          <a:prstGeom prst="rect">
            <a:avLst/>
          </a:prstGeom>
        </p:spPr>
      </p:pic>
      <p:sp>
        <p:nvSpPr>
          <p:cNvPr id="3" name="TekstSylinder 2">
            <a:extLst>
              <a:ext uri="{FF2B5EF4-FFF2-40B4-BE49-F238E27FC236}">
                <a16:creationId xmlns:a16="http://schemas.microsoft.com/office/drawing/2014/main" id="{B9D1FC67-7BD6-4D2C-8B69-E2364EAB26D9}"/>
              </a:ext>
            </a:extLst>
          </p:cNvPr>
          <p:cNvSpPr txBox="1"/>
          <p:nvPr/>
        </p:nvSpPr>
        <p:spPr>
          <a:xfrm>
            <a:off x="665922" y="496957"/>
            <a:ext cx="203752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600" dirty="0"/>
              <a:t>«Når vi lever lenger, må vi jobbe lenger» - må vi det?</a:t>
            </a:r>
          </a:p>
        </p:txBody>
      </p:sp>
    </p:spTree>
    <p:extLst>
      <p:ext uri="{BB962C8B-B14F-4D97-AF65-F5344CB8AC3E}">
        <p14:creationId xmlns:p14="http://schemas.microsoft.com/office/powerpoint/2010/main" val="1043478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EA8F5549-8DBB-49D7-89E1-C7706E6C4E3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63" t="26363" r="3291" b="5629"/>
          <a:stretch/>
        </p:blipFill>
        <p:spPr>
          <a:xfrm>
            <a:off x="213696" y="1936954"/>
            <a:ext cx="11764608" cy="465281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97D3720C-387D-4BDE-B3B1-8BE955CA5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/>
              <a:t>Levealder etter yrke, 1981-2013</a:t>
            </a:r>
            <a:br>
              <a:rPr lang="nb-NO" dirty="0"/>
            </a:br>
            <a:r>
              <a:rPr lang="nb-NO" sz="3200" dirty="0"/>
              <a:t>Menn								Kvinner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995529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A83E79A-1235-4300-AEAF-1ED5FB96C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Levealderjustering</a:t>
            </a:r>
            <a:endParaRPr lang="nb-NO" dirty="0"/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8D42FFDE-D51A-46D4-8292-988AC1FF1279}"/>
              </a:ext>
            </a:extLst>
          </p:cNvPr>
          <p:cNvSpPr txBox="1"/>
          <p:nvPr/>
        </p:nvSpPr>
        <p:spPr>
          <a:xfrm>
            <a:off x="838200" y="1332956"/>
            <a:ext cx="11125200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800" dirty="0"/>
              <a:t>de yngre årskullene (vil) få lavere pensjon. Dette kan de kompensere for ved å stå lengre i arbeid. </a:t>
            </a:r>
            <a:r>
              <a:rPr lang="nb-NO" sz="2800" dirty="0">
                <a:solidFill>
                  <a:srgbClr val="FF0000"/>
                </a:solidFill>
              </a:rPr>
              <a:t>Urealistisk for de fleste, særlig for uføre</a:t>
            </a:r>
            <a:endParaRPr lang="nb-NO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800" dirty="0"/>
              <a:t>fremover er (det) pensjonistene, og ikke som før skattebetalerne, som bærer kostnadene ved at levealderen øker. </a:t>
            </a:r>
            <a:r>
              <a:rPr lang="nb-NO" sz="2800" dirty="0">
                <a:solidFill>
                  <a:srgbClr val="FF0000"/>
                </a:solidFill>
              </a:rPr>
              <a:t>»Din egen lykkes smed»</a:t>
            </a:r>
            <a:endParaRPr lang="nb-NO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800" dirty="0"/>
              <a:t>det viktigste innstrammingstiltaket i pensjonsreformen, - sammen med .. underregulering av løpende pensjon (i forhold til lønnsvekst). </a:t>
            </a:r>
            <a:r>
              <a:rPr lang="nb-NO" sz="2800" dirty="0">
                <a:solidFill>
                  <a:srgbClr val="FF0000"/>
                </a:solidFill>
              </a:rPr>
              <a:t>Hvem tjener (sparer) og hvem taper på at pensjonsalderen øker – og at alderstrygden fra staten dermed minker for de fleste år for år?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/>
          </a:p>
          <a:p>
            <a:pPr algn="r"/>
            <a:r>
              <a:rPr lang="nb-NO" sz="2400" dirty="0"/>
              <a:t>https://snl.no/alderspensjon</a:t>
            </a:r>
          </a:p>
          <a:p>
            <a:pPr marL="285750" indent="-285750">
              <a:buFontTx/>
              <a:buChar char="-"/>
            </a:pPr>
            <a:endParaRPr lang="nb-NO" sz="1800" dirty="0"/>
          </a:p>
        </p:txBody>
      </p:sp>
    </p:spTree>
    <p:extLst>
      <p:ext uri="{BB962C8B-B14F-4D97-AF65-F5344CB8AC3E}">
        <p14:creationId xmlns:p14="http://schemas.microsoft.com/office/powerpoint/2010/main" val="4235434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65958D8D-41E5-4659-82FD-8B6BB1CBD1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6024" y="386832"/>
            <a:ext cx="9303302" cy="6084335"/>
          </a:xfrm>
          <a:prstGeom prst="rect">
            <a:avLst/>
          </a:prstGeom>
        </p:spPr>
      </p:pic>
      <p:sp>
        <p:nvSpPr>
          <p:cNvPr id="3" name="TekstSylinder 2">
            <a:extLst>
              <a:ext uri="{FF2B5EF4-FFF2-40B4-BE49-F238E27FC236}">
                <a16:creationId xmlns:a16="http://schemas.microsoft.com/office/drawing/2014/main" id="{85D87795-932F-4FAB-8557-C5468D64003C}"/>
              </a:ext>
            </a:extLst>
          </p:cNvPr>
          <p:cNvSpPr txBox="1"/>
          <p:nvPr/>
        </p:nvSpPr>
        <p:spPr>
          <a:xfrm>
            <a:off x="523875" y="386832"/>
            <a:ext cx="196214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/>
              <a:t>Etter </a:t>
            </a:r>
          </a:p>
          <a:p>
            <a:r>
              <a:rPr lang="nb-NO" sz="2800" dirty="0"/>
              <a:t>ti år med pensjons-reform og «vi må jobbe lenger»</a:t>
            </a:r>
          </a:p>
          <a:p>
            <a:r>
              <a:rPr lang="nb-NO" sz="2800" dirty="0"/>
              <a:t>går de eldre fortsatt ut,</a:t>
            </a:r>
          </a:p>
          <a:p>
            <a:r>
              <a:rPr lang="nb-NO" sz="2800" dirty="0"/>
              <a:t>særlig i tunge yrker</a:t>
            </a:r>
          </a:p>
        </p:txBody>
      </p:sp>
    </p:spTree>
    <p:extLst>
      <p:ext uri="{BB962C8B-B14F-4D97-AF65-F5344CB8AC3E}">
        <p14:creationId xmlns:p14="http://schemas.microsoft.com/office/powerpoint/2010/main" val="7226966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06BBB106-D8CC-422D-BBC1-4EF2C20A9A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4485" y="419100"/>
            <a:ext cx="9522897" cy="6007100"/>
          </a:xfrm>
          <a:prstGeom prst="rect">
            <a:avLst/>
          </a:prstGeom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A19976E5-5812-4A0F-99F8-5F24612AEA40}"/>
              </a:ext>
            </a:extLst>
          </p:cNvPr>
          <p:cNvSpPr txBox="1"/>
          <p:nvPr/>
        </p:nvSpPr>
        <p:spPr>
          <a:xfrm>
            <a:off x="3330055" y="4652665"/>
            <a:ext cx="8229600" cy="120032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nb-NO" sz="3600" dirty="0"/>
              <a:t>«Eldre i arbeidslivet fremstår ikke som mer slitne enn yngre, snarere tvert imot.»</a:t>
            </a:r>
          </a:p>
        </p:txBody>
      </p:sp>
    </p:spTree>
    <p:extLst>
      <p:ext uri="{BB962C8B-B14F-4D97-AF65-F5344CB8AC3E}">
        <p14:creationId xmlns:p14="http://schemas.microsoft.com/office/powerpoint/2010/main" val="1831462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047578ED-A179-40F9-B185-827CEBEEEE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8252" y="386832"/>
            <a:ext cx="9315495" cy="6084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7925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047578ED-A179-40F9-B185-827CEBEEEE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8252" y="386832"/>
            <a:ext cx="9315495" cy="6084335"/>
          </a:xfrm>
          <a:prstGeom prst="rect">
            <a:avLst/>
          </a:prstGeom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C637D1FF-7677-446B-9C32-1903CE710E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45998" y="1786540"/>
            <a:ext cx="3206774" cy="3066554"/>
          </a:xfrm>
          <a:prstGeom prst="rect">
            <a:avLst/>
          </a:prstGeom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1CC9A9E4-0380-4B48-9EE8-A6CE15E0D41E}"/>
              </a:ext>
            </a:extLst>
          </p:cNvPr>
          <p:cNvSpPr txBox="1"/>
          <p:nvPr/>
        </p:nvSpPr>
        <p:spPr>
          <a:xfrm>
            <a:off x="8429767" y="1215692"/>
            <a:ext cx="34392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b="1" dirty="0"/>
              <a:t>Årskull        Pensjonsalder</a:t>
            </a:r>
          </a:p>
        </p:txBody>
      </p:sp>
    </p:spTree>
    <p:extLst>
      <p:ext uri="{BB962C8B-B14F-4D97-AF65-F5344CB8AC3E}">
        <p14:creationId xmlns:p14="http://schemas.microsoft.com/office/powerpoint/2010/main" val="37004600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08960B95-0313-4569-81A2-090A013AEE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1300" y="389880"/>
            <a:ext cx="9309399" cy="6078239"/>
          </a:xfrm>
          <a:prstGeom prst="rect">
            <a:avLst/>
          </a:prstGeom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288A0C24-CE09-43A9-AA5C-9A4D3C3842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0624" y="2111410"/>
            <a:ext cx="42676" cy="4432176"/>
          </a:xfrm>
          <a:prstGeom prst="rect">
            <a:avLst/>
          </a:prstGeo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496B2251-7B5E-445D-BF2F-A6EAC3BCE828}"/>
              </a:ext>
            </a:extLst>
          </p:cNvPr>
          <p:cNvSpPr txBox="1"/>
          <p:nvPr/>
        </p:nvSpPr>
        <p:spPr>
          <a:xfrm>
            <a:off x="7103300" y="3428999"/>
            <a:ext cx="23587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dirty="0"/>
              <a:t>Mulige forbedringer</a:t>
            </a:r>
          </a:p>
        </p:txBody>
      </p:sp>
    </p:spTree>
    <p:extLst>
      <p:ext uri="{BB962C8B-B14F-4D97-AF65-F5344CB8AC3E}">
        <p14:creationId xmlns:p14="http://schemas.microsoft.com/office/powerpoint/2010/main" val="10413206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08960B95-0313-4569-81A2-090A013AEE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1300" y="389880"/>
            <a:ext cx="9309399" cy="6078239"/>
          </a:xfrm>
          <a:prstGeom prst="rect">
            <a:avLst/>
          </a:prstGeom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288A0C24-CE09-43A9-AA5C-9A4D3C3842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0624" y="2111410"/>
            <a:ext cx="42676" cy="4432176"/>
          </a:xfrm>
          <a:prstGeom prst="rect">
            <a:avLst/>
          </a:prstGeo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496B2251-7B5E-445D-BF2F-A6EAC3BCE828}"/>
              </a:ext>
            </a:extLst>
          </p:cNvPr>
          <p:cNvSpPr txBox="1"/>
          <p:nvPr/>
        </p:nvSpPr>
        <p:spPr>
          <a:xfrm>
            <a:off x="7103300" y="3428999"/>
            <a:ext cx="23587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dirty="0"/>
              <a:t>Mulige forbedringer</a:t>
            </a:r>
          </a:p>
        </p:txBody>
      </p:sp>
    </p:spTree>
    <p:extLst>
      <p:ext uri="{BB962C8B-B14F-4D97-AF65-F5344CB8AC3E}">
        <p14:creationId xmlns:p14="http://schemas.microsoft.com/office/powerpoint/2010/main" val="15527578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A17EC3F-F601-4DCF-B5CB-8D6FCC118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Hva kan gjøres?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6745490-7627-4931-B042-7DF96C4DB9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8079"/>
            <a:ext cx="10515600" cy="4351338"/>
          </a:xfrm>
        </p:spPr>
        <p:txBody>
          <a:bodyPr>
            <a:normAutofit fontScale="92500" lnSpcReduction="20000"/>
          </a:bodyPr>
          <a:lstStyle/>
          <a:p>
            <a:endParaRPr lang="nb-NO" sz="3200" dirty="0"/>
          </a:p>
          <a:p>
            <a:r>
              <a:rPr lang="nb-NO" sz="3200" dirty="0"/>
              <a:t>Uføre må få tjene opp pensjon til 67 år </a:t>
            </a:r>
          </a:p>
          <a:p>
            <a:r>
              <a:rPr lang="nb-NO" sz="3200" dirty="0"/>
              <a:t>Uføre må få rett til AFP tillegg som andre</a:t>
            </a:r>
          </a:p>
          <a:p>
            <a:r>
              <a:rPr lang="nb-NO" sz="3200" dirty="0"/>
              <a:t>Uføre må skjermes mot </a:t>
            </a:r>
            <a:r>
              <a:rPr lang="nb-NO" sz="3200" dirty="0" err="1"/>
              <a:t>levealderjustering</a:t>
            </a:r>
            <a:endParaRPr lang="nb-NO" sz="3200" dirty="0"/>
          </a:p>
          <a:p>
            <a:pPr marL="0" indent="0">
              <a:buNone/>
            </a:pPr>
            <a:endParaRPr lang="nb-NO" sz="3200" dirty="0"/>
          </a:p>
          <a:p>
            <a:pPr marL="0" indent="0">
              <a:buNone/>
            </a:pPr>
            <a:r>
              <a:rPr lang="nb-NO" sz="3200" dirty="0"/>
              <a:t>Etter hvert:</a:t>
            </a:r>
          </a:p>
          <a:p>
            <a:r>
              <a:rPr lang="nb-NO" sz="3200" dirty="0"/>
              <a:t>Alle som slutter før 67 år må få tjene opp pensjon til 67 år</a:t>
            </a:r>
          </a:p>
          <a:p>
            <a:r>
              <a:rPr lang="nb-NO" sz="3200" dirty="0"/>
              <a:t>Stans levealdersjusteringen – pensjonsalderen er høy nok</a:t>
            </a:r>
          </a:p>
          <a:p>
            <a:r>
              <a:rPr lang="nb-NO" sz="3200" dirty="0"/>
              <a:t>Fellesskapet (staten) må ta tilbake ansvaret for folks økonomiske trygghet i alderdommen</a:t>
            </a:r>
          </a:p>
        </p:txBody>
      </p:sp>
    </p:spTree>
    <p:extLst>
      <p:ext uri="{BB962C8B-B14F-4D97-AF65-F5344CB8AC3E}">
        <p14:creationId xmlns:p14="http://schemas.microsoft.com/office/powerpoint/2010/main" val="35805981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1524000" y="0"/>
            <a:ext cx="4874400" cy="6858000"/>
          </a:xfrm>
          <a:prstGeom prst="rect">
            <a:avLst/>
          </a:prstGeom>
        </p:spPr>
      </p:pic>
      <p:sp>
        <p:nvSpPr>
          <p:cNvPr id="6" name="Rektangel 5"/>
          <p:cNvSpPr/>
          <p:nvPr/>
        </p:nvSpPr>
        <p:spPr>
          <a:xfrm>
            <a:off x="6528048" y="151180"/>
            <a:ext cx="363589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2800" dirty="0"/>
              <a:t>Det snakkes hele tiden om at den enkelte må ta ansvar for sin egen pensjon. </a:t>
            </a:r>
          </a:p>
          <a:p>
            <a:endParaRPr lang="nb-NO" sz="2800" dirty="0"/>
          </a:p>
          <a:p>
            <a:r>
              <a:rPr lang="nb-NO" sz="2800" dirty="0"/>
              <a:t>Går det ikke an å tenke </a:t>
            </a:r>
            <a:r>
              <a:rPr lang="nb-NO" sz="2800" dirty="0" err="1"/>
              <a:t>anderledes</a:t>
            </a:r>
            <a:r>
              <a:rPr lang="nb-NO" sz="2800" dirty="0"/>
              <a:t>? </a:t>
            </a:r>
          </a:p>
          <a:p>
            <a:endParaRPr lang="nb-NO" sz="2800" dirty="0"/>
          </a:p>
          <a:p>
            <a:r>
              <a:rPr lang="nb-NO" sz="2800" dirty="0"/>
              <a:t>At man for eksempel betaler litt mer skatt for å ha råd til å gi alle en pensjon å leve av?</a:t>
            </a:r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0B269B3A-F86B-4F24-913C-436EA04C0C34}"/>
              </a:ext>
            </a:extLst>
          </p:cNvPr>
          <p:cNvSpPr txBox="1"/>
          <p:nvPr/>
        </p:nvSpPr>
        <p:spPr>
          <a:xfrm>
            <a:off x="6744072" y="6381329"/>
            <a:ext cx="3635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/>
              <a:t>Lena Grønstad (32)</a:t>
            </a:r>
          </a:p>
        </p:txBody>
      </p:sp>
    </p:spTree>
    <p:extLst>
      <p:ext uri="{BB962C8B-B14F-4D97-AF65-F5344CB8AC3E}">
        <p14:creationId xmlns:p14="http://schemas.microsoft.com/office/powerpoint/2010/main" val="37719419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0370" y="3106259"/>
            <a:ext cx="1969367" cy="310246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37603607-1728-409A-86E3-0AB25CEFAA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4003" y="2684694"/>
            <a:ext cx="4660115" cy="280831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77859E06-37E3-47E4-AE9C-BBD9309CD4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75075" y="1562470"/>
            <a:ext cx="4716016" cy="25253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ittel 7">
            <a:extLst>
              <a:ext uri="{FF2B5EF4-FFF2-40B4-BE49-F238E27FC236}">
                <a16:creationId xmlns:a16="http://schemas.microsoft.com/office/drawing/2014/main" id="{4EC64DE4-9367-4D9A-A85E-0A597E826D2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663952" y="5180750"/>
            <a:ext cx="4138262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br>
              <a:rPr lang="nb-NO" sz="3200" dirty="0">
                <a:solidFill>
                  <a:srgbClr val="000000"/>
                </a:solidFill>
                <a:latin typeface="Times New Roman" pitchFamily="18" charset="0"/>
              </a:rPr>
            </a:br>
            <a:r>
              <a:rPr lang="nb-NO" sz="3200" dirty="0">
                <a:solidFill>
                  <a:srgbClr val="000000"/>
                </a:solidFill>
                <a:latin typeface="Times New Roman" pitchFamily="18" charset="0"/>
              </a:rPr>
              <a:t>www.ebbawergeland.no</a:t>
            </a:r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63473" y="249400"/>
            <a:ext cx="4752528" cy="2626140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719040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8FD74D4-C0F3-4E5B-9628-885593F0B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94B0AD4B-0BB4-4AB7-A521-E220BAB3C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7864" y="891539"/>
            <a:ext cx="4898135" cy="134669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/>
              <a:t>Flere aktiviteter med Pensjon for alle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64FA8EC-281F-4A47-AF2E-9F85F2AABC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6D410049-9255-4896-9C49-857326F73E78}"/>
              </a:ext>
            </a:extLst>
          </p:cNvPr>
          <p:cNvSpPr txBox="1"/>
          <p:nvPr/>
        </p:nvSpPr>
        <p:spPr>
          <a:xfrm>
            <a:off x="1197863" y="2399100"/>
            <a:ext cx="5221597" cy="36450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 err="1"/>
              <a:t>Årskonferansen</a:t>
            </a:r>
            <a:r>
              <a:rPr lang="en-US" dirty="0"/>
              <a:t> </a:t>
            </a:r>
            <a:r>
              <a:rPr lang="en-US" dirty="0" err="1"/>
              <a:t>blir</a:t>
            </a:r>
            <a:r>
              <a:rPr lang="en-US" dirty="0"/>
              <a:t> digital, gratis og </a:t>
            </a:r>
            <a:r>
              <a:rPr lang="en-US" dirty="0" err="1"/>
              <a:t>åpen</a:t>
            </a:r>
            <a:r>
              <a:rPr lang="en-US" dirty="0"/>
              <a:t> for alle.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 err="1"/>
              <a:t>Utover</a:t>
            </a:r>
            <a:r>
              <a:rPr lang="en-US" dirty="0"/>
              <a:t> </a:t>
            </a:r>
            <a:r>
              <a:rPr lang="en-US" dirty="0" err="1"/>
              <a:t>våren</a:t>
            </a:r>
            <a:r>
              <a:rPr lang="en-US" dirty="0"/>
              <a:t> </a:t>
            </a:r>
            <a:r>
              <a:rPr lang="en-US" dirty="0" err="1"/>
              <a:t>blir</a:t>
            </a:r>
            <a:r>
              <a:rPr lang="en-US" dirty="0"/>
              <a:t> det </a:t>
            </a:r>
            <a:r>
              <a:rPr lang="en-US" dirty="0" err="1"/>
              <a:t>flere</a:t>
            </a:r>
            <a:r>
              <a:rPr lang="en-US" dirty="0"/>
              <a:t> </a:t>
            </a:r>
            <a:r>
              <a:rPr lang="en-US" dirty="0" err="1"/>
              <a:t>webinarer</a:t>
            </a:r>
            <a:r>
              <a:rPr lang="en-US" dirty="0"/>
              <a:t>. </a:t>
            </a:r>
            <a:r>
              <a:rPr lang="en-US" dirty="0" err="1"/>
              <a:t>Følg</a:t>
            </a:r>
            <a:r>
              <a:rPr lang="en-US" dirty="0"/>
              <a:t> med </a:t>
            </a:r>
            <a:r>
              <a:rPr lang="en-US" dirty="0" err="1"/>
              <a:t>på</a:t>
            </a:r>
            <a:r>
              <a:rPr lang="en-US" dirty="0"/>
              <a:t>: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>
                <a:hlinkClick r:id="rId2"/>
              </a:rPr>
              <a:t>https://pensjonforalle.no/</a:t>
            </a:r>
            <a:endParaRPr lang="en-US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og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>
                <a:hlinkClick r:id="rId3"/>
              </a:rPr>
              <a:t>https://www.facebook.com/Pensjonforalle</a:t>
            </a:r>
            <a:endParaRPr lang="en-US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 err="1"/>
              <a:t>Vil</a:t>
            </a:r>
            <a:r>
              <a:rPr lang="en-US" dirty="0"/>
              <a:t> </a:t>
            </a:r>
            <a:r>
              <a:rPr lang="en-US" dirty="0" err="1"/>
              <a:t>dere</a:t>
            </a:r>
            <a:r>
              <a:rPr lang="en-US" dirty="0"/>
              <a:t> ha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innleder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 </a:t>
            </a:r>
            <a:r>
              <a:rPr lang="en-US" dirty="0" err="1"/>
              <a:t>deres</a:t>
            </a:r>
            <a:r>
              <a:rPr lang="en-US" dirty="0"/>
              <a:t> </a:t>
            </a:r>
            <a:r>
              <a:rPr lang="en-US" dirty="0" err="1"/>
              <a:t>klubb</a:t>
            </a:r>
            <a:r>
              <a:rPr lang="en-US" dirty="0"/>
              <a:t> </a:t>
            </a:r>
            <a:r>
              <a:rPr lang="en-US" dirty="0" err="1"/>
              <a:t>eller</a:t>
            </a:r>
            <a:r>
              <a:rPr lang="en-US" dirty="0"/>
              <a:t> </a:t>
            </a:r>
            <a:r>
              <a:rPr lang="en-US" dirty="0" err="1"/>
              <a:t>forening</a:t>
            </a:r>
            <a:r>
              <a:rPr lang="en-US" dirty="0"/>
              <a:t>?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Ta </a:t>
            </a:r>
            <a:r>
              <a:rPr lang="en-US" dirty="0" err="1"/>
              <a:t>kontakt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>
                <a:hlinkClick r:id="rId4"/>
              </a:rPr>
              <a:t>post@pensjonsforaalle.no</a:t>
            </a:r>
            <a:r>
              <a:rPr lang="en-US" dirty="0"/>
              <a:t> </a:t>
            </a:r>
          </a:p>
        </p:txBody>
      </p:sp>
      <p:pic>
        <p:nvPicPr>
          <p:cNvPr id="4" name="Plassholder for innhold 3" descr="Et bilde som inneholder tekst&#10;&#10;Automatisk generert beskrivelse">
            <a:extLst>
              <a:ext uri="{FF2B5EF4-FFF2-40B4-BE49-F238E27FC236}">
                <a16:creationId xmlns:a16="http://schemas.microsoft.com/office/drawing/2014/main" id="{00476F1B-B976-4EC5-83BF-93E5853578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/>
          <a:srcRect l="35" r="710" b="1"/>
          <a:stretch/>
        </p:blipFill>
        <p:spPr>
          <a:xfrm>
            <a:off x="6552330" y="891540"/>
            <a:ext cx="5639670" cy="5071110"/>
          </a:xfrm>
          <a:prstGeom prst="rect">
            <a:avLst/>
          </a:prstGeom>
          <a:effectLst>
            <a:outerShdw blurRad="406400" dist="317500" dir="5400000" sx="89000" sy="89000" rotWithShape="0">
              <a:prstClr val="black">
                <a:alpha val="15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435201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0F8FCEDE-1535-4D82-8957-69C451A7A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Hvem blir uføretrygdet? Veldig mange!!</a:t>
            </a:r>
          </a:p>
        </p:txBody>
      </p:sp>
    </p:spTree>
    <p:extLst>
      <p:ext uri="{BB962C8B-B14F-4D97-AF65-F5344CB8AC3E}">
        <p14:creationId xmlns:p14="http://schemas.microsoft.com/office/powerpoint/2010/main" val="40824142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>
            <a:extLst>
              <a:ext uri="{FF2B5EF4-FFF2-40B4-BE49-F238E27FC236}">
                <a16:creationId xmlns:a16="http://schemas.microsoft.com/office/drawing/2014/main" id="{5CB290DA-499F-4C43-84EB-B653B29EEE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003" b="28754"/>
          <a:stretch/>
        </p:blipFill>
        <p:spPr>
          <a:xfrm>
            <a:off x="0" y="400049"/>
            <a:ext cx="12100572" cy="5467349"/>
          </a:xfrm>
          <a:prstGeom prst="rect">
            <a:avLst/>
          </a:prstGeom>
          <a:ln>
            <a:noFill/>
          </a:ln>
        </p:spPr>
      </p:pic>
      <p:sp>
        <p:nvSpPr>
          <p:cNvPr id="2" name="Rektangel 1">
            <a:extLst>
              <a:ext uri="{FF2B5EF4-FFF2-40B4-BE49-F238E27FC236}">
                <a16:creationId xmlns:a16="http://schemas.microsoft.com/office/drawing/2014/main" id="{1692B46F-868B-4221-B3D0-2C1A55D1A0D5}"/>
              </a:ext>
            </a:extLst>
          </p:cNvPr>
          <p:cNvSpPr/>
          <p:nvPr/>
        </p:nvSpPr>
        <p:spPr>
          <a:xfrm>
            <a:off x="6438900" y="1238250"/>
            <a:ext cx="314325" cy="352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958928DA-99A7-43AE-ACA6-3D105095105B}"/>
              </a:ext>
            </a:extLst>
          </p:cNvPr>
          <p:cNvSpPr txBox="1"/>
          <p:nvPr/>
        </p:nvSpPr>
        <p:spPr>
          <a:xfrm>
            <a:off x="8820150" y="3619500"/>
            <a:ext cx="4857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400" dirty="0"/>
              <a:t>*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13E9BCBC-37E9-40EA-BD7B-95A2C64EC2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472" y="5643484"/>
            <a:ext cx="1050078" cy="1105714"/>
          </a:xfrm>
          <a:prstGeom prst="rect">
            <a:avLst/>
          </a:prstGeo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86F5DC9A-3655-4BE5-96DD-CBA34351FCCE}"/>
              </a:ext>
            </a:extLst>
          </p:cNvPr>
          <p:cNvSpPr txBox="1"/>
          <p:nvPr/>
        </p:nvSpPr>
        <p:spPr>
          <a:xfrm>
            <a:off x="933450" y="5934731"/>
            <a:ext cx="10553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/>
              <a:t>Gammel AFP var en førtidspensjon som ikke krevde papir på uførhet</a:t>
            </a:r>
          </a:p>
        </p:txBody>
      </p:sp>
    </p:spTree>
    <p:extLst>
      <p:ext uri="{BB962C8B-B14F-4D97-AF65-F5344CB8AC3E}">
        <p14:creationId xmlns:p14="http://schemas.microsoft.com/office/powerpoint/2010/main" val="11252222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kstSylinder 30">
            <a:extLst>
              <a:ext uri="{FF2B5EF4-FFF2-40B4-BE49-F238E27FC236}">
                <a16:creationId xmlns:a16="http://schemas.microsoft.com/office/drawing/2014/main" id="{E8731916-9FD2-4926-A9BC-1A63F05AFBAE}"/>
              </a:ext>
            </a:extLst>
          </p:cNvPr>
          <p:cNvSpPr txBox="1"/>
          <p:nvPr/>
        </p:nvSpPr>
        <p:spPr>
          <a:xfrm>
            <a:off x="6438645" y="3436679"/>
            <a:ext cx="82988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b-NO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CB4CBCDE-47E9-4936-AEF9-7684252DB58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322" t="11785" r="7357" b="12363"/>
          <a:stretch/>
        </p:blipFill>
        <p:spPr>
          <a:xfrm>
            <a:off x="314152" y="2392333"/>
            <a:ext cx="5731542" cy="3075498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674AA7DD-D56B-4201-B3AB-1A4C3B4952F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697" t="11377" r="9031" b="6938"/>
          <a:stretch/>
        </p:blipFill>
        <p:spPr>
          <a:xfrm>
            <a:off x="5900825" y="2391067"/>
            <a:ext cx="5910348" cy="3075499"/>
          </a:xfrm>
          <a:prstGeom prst="rect">
            <a:avLst/>
          </a:prstGeom>
        </p:spPr>
      </p:pic>
      <p:cxnSp>
        <p:nvCxnSpPr>
          <p:cNvPr id="9" name="Rett linje 8">
            <a:extLst>
              <a:ext uri="{FF2B5EF4-FFF2-40B4-BE49-F238E27FC236}">
                <a16:creationId xmlns:a16="http://schemas.microsoft.com/office/drawing/2014/main" id="{A393BC81-FC81-48E6-AC9A-ACDF10BB8F89}"/>
              </a:ext>
            </a:extLst>
          </p:cNvPr>
          <p:cNvCxnSpPr>
            <a:cxnSpLocks/>
          </p:cNvCxnSpPr>
          <p:nvPr/>
        </p:nvCxnSpPr>
        <p:spPr>
          <a:xfrm>
            <a:off x="313046" y="3652685"/>
            <a:ext cx="5338850" cy="0"/>
          </a:xfrm>
          <a:prstGeom prst="line">
            <a:avLst/>
          </a:prstGeom>
          <a:ln w="635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tel 12">
            <a:extLst>
              <a:ext uri="{FF2B5EF4-FFF2-40B4-BE49-F238E27FC236}">
                <a16:creationId xmlns:a16="http://schemas.microsoft.com/office/drawing/2014/main" id="{8E7D3007-95FF-4885-AD66-1F09B697E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Ufør: Jobbkrav høyere enn funksjonsnivå -</a:t>
            </a:r>
          </a:p>
        </p:txBody>
      </p:sp>
      <p:cxnSp>
        <p:nvCxnSpPr>
          <p:cNvPr id="16" name="Rett linje 15">
            <a:extLst>
              <a:ext uri="{FF2B5EF4-FFF2-40B4-BE49-F238E27FC236}">
                <a16:creationId xmlns:a16="http://schemas.microsoft.com/office/drawing/2014/main" id="{6F4A2523-EA8F-42B8-8366-D067F68ACBD9}"/>
              </a:ext>
            </a:extLst>
          </p:cNvPr>
          <p:cNvCxnSpPr>
            <a:cxnSpLocks/>
          </p:cNvCxnSpPr>
          <p:nvPr/>
        </p:nvCxnSpPr>
        <p:spPr>
          <a:xfrm flipV="1">
            <a:off x="6307017" y="3667125"/>
            <a:ext cx="5256333" cy="30859"/>
          </a:xfrm>
          <a:prstGeom prst="line">
            <a:avLst/>
          </a:prstGeom>
          <a:ln w="635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A4D9305D-FAF4-4ED5-91DD-D7F1ADFE9A45}"/>
              </a:ext>
            </a:extLst>
          </p:cNvPr>
          <p:cNvSpPr txBox="1"/>
          <p:nvPr/>
        </p:nvSpPr>
        <p:spPr>
          <a:xfrm>
            <a:off x="419099" y="3124200"/>
            <a:ext cx="200025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b-NO" sz="2400" dirty="0"/>
              <a:t>Funksjonsnivå</a:t>
            </a:r>
          </a:p>
        </p:txBody>
      </p:sp>
      <p:sp>
        <p:nvSpPr>
          <p:cNvPr id="18" name="TekstSylinder 17">
            <a:extLst>
              <a:ext uri="{FF2B5EF4-FFF2-40B4-BE49-F238E27FC236}">
                <a16:creationId xmlns:a16="http://schemas.microsoft.com/office/drawing/2014/main" id="{D798FF3D-E42B-4237-AEF6-19E55945A27E}"/>
              </a:ext>
            </a:extLst>
          </p:cNvPr>
          <p:cNvSpPr txBox="1"/>
          <p:nvPr/>
        </p:nvSpPr>
        <p:spPr>
          <a:xfrm>
            <a:off x="527253" y="3697984"/>
            <a:ext cx="154798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b-NO" sz="2400" dirty="0"/>
              <a:t>Jobbkrav</a:t>
            </a:r>
            <a:endParaRPr lang="nb-NO" sz="2000" dirty="0"/>
          </a:p>
        </p:txBody>
      </p:sp>
      <p:cxnSp>
        <p:nvCxnSpPr>
          <p:cNvPr id="21" name="Rett linje 20">
            <a:extLst>
              <a:ext uri="{FF2B5EF4-FFF2-40B4-BE49-F238E27FC236}">
                <a16:creationId xmlns:a16="http://schemas.microsoft.com/office/drawing/2014/main" id="{F77E5494-AB63-4EAD-9367-58EB8D5AB81A}"/>
              </a:ext>
            </a:extLst>
          </p:cNvPr>
          <p:cNvCxnSpPr>
            <a:cxnSpLocks/>
          </p:cNvCxnSpPr>
          <p:nvPr/>
        </p:nvCxnSpPr>
        <p:spPr>
          <a:xfrm>
            <a:off x="8722649" y="3355032"/>
            <a:ext cx="804520" cy="648901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Rett linje 23">
            <a:extLst>
              <a:ext uri="{FF2B5EF4-FFF2-40B4-BE49-F238E27FC236}">
                <a16:creationId xmlns:a16="http://schemas.microsoft.com/office/drawing/2014/main" id="{66E42B24-DCDD-4D6E-8981-788E0DAD4733}"/>
              </a:ext>
            </a:extLst>
          </p:cNvPr>
          <p:cNvCxnSpPr>
            <a:cxnSpLocks/>
          </p:cNvCxnSpPr>
          <p:nvPr/>
        </p:nvCxnSpPr>
        <p:spPr>
          <a:xfrm>
            <a:off x="6276975" y="3355032"/>
            <a:ext cx="2476500" cy="35868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kstSylinder 27">
            <a:extLst>
              <a:ext uri="{FF2B5EF4-FFF2-40B4-BE49-F238E27FC236}">
                <a16:creationId xmlns:a16="http://schemas.microsoft.com/office/drawing/2014/main" id="{1F0D4F35-3F13-4D0C-9C27-7063C08845F9}"/>
              </a:ext>
            </a:extLst>
          </p:cNvPr>
          <p:cNvSpPr txBox="1"/>
          <p:nvPr/>
        </p:nvSpPr>
        <p:spPr>
          <a:xfrm>
            <a:off x="6307017" y="3778135"/>
            <a:ext cx="203073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2400" dirty="0"/>
              <a:t>Jobbkrav</a:t>
            </a:r>
          </a:p>
        </p:txBody>
      </p:sp>
      <p:sp>
        <p:nvSpPr>
          <p:cNvPr id="30" name="TekstSylinder 29">
            <a:extLst>
              <a:ext uri="{FF2B5EF4-FFF2-40B4-BE49-F238E27FC236}">
                <a16:creationId xmlns:a16="http://schemas.microsoft.com/office/drawing/2014/main" id="{61B690D0-8435-4F81-A51A-03EBB69BCC1A}"/>
              </a:ext>
            </a:extLst>
          </p:cNvPr>
          <p:cNvSpPr txBox="1"/>
          <p:nvPr/>
        </p:nvSpPr>
        <p:spPr>
          <a:xfrm>
            <a:off x="6293517" y="2847588"/>
            <a:ext cx="2280212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nb-NO" sz="2400" dirty="0"/>
              <a:t>Funksjonsnivå</a:t>
            </a:r>
          </a:p>
        </p:txBody>
      </p:sp>
      <p:cxnSp>
        <p:nvCxnSpPr>
          <p:cNvPr id="37" name="Kobling: vinkel 36">
            <a:extLst>
              <a:ext uri="{FF2B5EF4-FFF2-40B4-BE49-F238E27FC236}">
                <a16:creationId xmlns:a16="http://schemas.microsoft.com/office/drawing/2014/main" id="{581945AD-CC1D-4A98-B741-2F23E55A644E}"/>
              </a:ext>
            </a:extLst>
          </p:cNvPr>
          <p:cNvCxnSpPr/>
          <p:nvPr/>
        </p:nvCxnSpPr>
        <p:spPr>
          <a:xfrm flipV="1">
            <a:off x="419099" y="3078420"/>
            <a:ext cx="5481726" cy="1161380"/>
          </a:xfrm>
          <a:prstGeom prst="bentConnector3">
            <a:avLst>
              <a:gd name="adj1" fmla="val 39059"/>
            </a:avLst>
          </a:prstGeom>
          <a:ln w="635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Bilde 39">
            <a:extLst>
              <a:ext uri="{FF2B5EF4-FFF2-40B4-BE49-F238E27FC236}">
                <a16:creationId xmlns:a16="http://schemas.microsoft.com/office/drawing/2014/main" id="{D884B292-B2EA-4531-BE2D-338E4B01BE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27169" y="3975870"/>
            <a:ext cx="2105198" cy="81557"/>
          </a:xfrm>
          <a:prstGeom prst="rect">
            <a:avLst/>
          </a:prstGeom>
        </p:spPr>
      </p:pic>
      <p:sp>
        <p:nvSpPr>
          <p:cNvPr id="41" name="Rektangel 40">
            <a:extLst>
              <a:ext uri="{FF2B5EF4-FFF2-40B4-BE49-F238E27FC236}">
                <a16:creationId xmlns:a16="http://schemas.microsoft.com/office/drawing/2014/main" id="{36F89071-C222-4E64-8B1C-27FDE5A6569B}"/>
              </a:ext>
            </a:extLst>
          </p:cNvPr>
          <p:cNvSpPr/>
          <p:nvPr/>
        </p:nvSpPr>
        <p:spPr>
          <a:xfrm>
            <a:off x="6438645" y="3436679"/>
            <a:ext cx="1061167" cy="1487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2" name="TekstSylinder 41">
            <a:extLst>
              <a:ext uri="{FF2B5EF4-FFF2-40B4-BE49-F238E27FC236}">
                <a16:creationId xmlns:a16="http://schemas.microsoft.com/office/drawing/2014/main" id="{73295068-A892-49B8-A5BF-95BE6217B07C}"/>
              </a:ext>
            </a:extLst>
          </p:cNvPr>
          <p:cNvSpPr txBox="1"/>
          <p:nvPr/>
        </p:nvSpPr>
        <p:spPr>
          <a:xfrm>
            <a:off x="9527169" y="2621026"/>
            <a:ext cx="241563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b-NO" sz="2400" dirty="0"/>
              <a:t>Sykdom -Aldring Sykmelding</a:t>
            </a:r>
          </a:p>
        </p:txBody>
      </p:sp>
      <p:sp>
        <p:nvSpPr>
          <p:cNvPr id="43" name="TekstSylinder 42">
            <a:extLst>
              <a:ext uri="{FF2B5EF4-FFF2-40B4-BE49-F238E27FC236}">
                <a16:creationId xmlns:a16="http://schemas.microsoft.com/office/drawing/2014/main" id="{F4175EC6-046B-4E8E-877B-6A516B06784E}"/>
              </a:ext>
            </a:extLst>
          </p:cNvPr>
          <p:cNvSpPr txBox="1"/>
          <p:nvPr/>
        </p:nvSpPr>
        <p:spPr>
          <a:xfrm>
            <a:off x="9291484" y="4239800"/>
            <a:ext cx="153383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b-NO" sz="2400" dirty="0">
                <a:highlight>
                  <a:srgbClr val="FFFF00"/>
                </a:highlight>
              </a:rPr>
              <a:t>Uføretrygd</a:t>
            </a:r>
          </a:p>
        </p:txBody>
      </p:sp>
      <p:sp>
        <p:nvSpPr>
          <p:cNvPr id="44" name="TekstSylinder 43">
            <a:extLst>
              <a:ext uri="{FF2B5EF4-FFF2-40B4-BE49-F238E27FC236}">
                <a16:creationId xmlns:a16="http://schemas.microsoft.com/office/drawing/2014/main" id="{CB701335-89C2-47FA-90AD-01A90AA3FB19}"/>
              </a:ext>
            </a:extLst>
          </p:cNvPr>
          <p:cNvSpPr txBox="1"/>
          <p:nvPr/>
        </p:nvSpPr>
        <p:spPr>
          <a:xfrm>
            <a:off x="4241309" y="2174400"/>
            <a:ext cx="1696665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b-NO" sz="2400" dirty="0"/>
              <a:t>Nye jobbkrav</a:t>
            </a:r>
          </a:p>
        </p:txBody>
      </p:sp>
      <p:sp>
        <p:nvSpPr>
          <p:cNvPr id="45" name="TekstSylinder 44">
            <a:extLst>
              <a:ext uri="{FF2B5EF4-FFF2-40B4-BE49-F238E27FC236}">
                <a16:creationId xmlns:a16="http://schemas.microsoft.com/office/drawing/2014/main" id="{771F600F-1F4C-4A08-A1FD-AE2A72384D6A}"/>
              </a:ext>
            </a:extLst>
          </p:cNvPr>
          <p:cNvSpPr txBox="1"/>
          <p:nvPr/>
        </p:nvSpPr>
        <p:spPr>
          <a:xfrm>
            <a:off x="1288026" y="4414684"/>
            <a:ext cx="1209368" cy="58010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b-NO" dirty="0"/>
          </a:p>
        </p:txBody>
      </p:sp>
      <p:sp>
        <p:nvSpPr>
          <p:cNvPr id="46" name="TekstSylinder 45">
            <a:extLst>
              <a:ext uri="{FF2B5EF4-FFF2-40B4-BE49-F238E27FC236}">
                <a16:creationId xmlns:a16="http://schemas.microsoft.com/office/drawing/2014/main" id="{BCE17922-8021-4CC3-9810-60D4BA39596A}"/>
              </a:ext>
            </a:extLst>
          </p:cNvPr>
          <p:cNvSpPr txBox="1"/>
          <p:nvPr/>
        </p:nvSpPr>
        <p:spPr>
          <a:xfrm>
            <a:off x="2982471" y="4163790"/>
            <a:ext cx="1739984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b-NO" sz="2400" dirty="0"/>
              <a:t>Sykmelding</a:t>
            </a:r>
          </a:p>
          <a:p>
            <a:r>
              <a:rPr lang="nb-NO" sz="2400" dirty="0"/>
              <a:t>   </a:t>
            </a:r>
            <a:r>
              <a:rPr lang="nb-NO" sz="2400" dirty="0">
                <a:highlight>
                  <a:srgbClr val="FFFF00"/>
                </a:highlight>
              </a:rPr>
              <a:t>Uføretrygd</a:t>
            </a:r>
          </a:p>
        </p:txBody>
      </p:sp>
      <p:sp>
        <p:nvSpPr>
          <p:cNvPr id="47" name="TekstSylinder 46">
            <a:extLst>
              <a:ext uri="{FF2B5EF4-FFF2-40B4-BE49-F238E27FC236}">
                <a16:creationId xmlns:a16="http://schemas.microsoft.com/office/drawing/2014/main" id="{EADE39C4-850F-4F78-9E49-49C5FB271370}"/>
              </a:ext>
            </a:extLst>
          </p:cNvPr>
          <p:cNvSpPr txBox="1"/>
          <p:nvPr/>
        </p:nvSpPr>
        <p:spPr>
          <a:xfrm>
            <a:off x="6853588" y="6243484"/>
            <a:ext cx="4500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NOU 2000:  Sykefravær og uførepensjonering</a:t>
            </a:r>
          </a:p>
        </p:txBody>
      </p:sp>
    </p:spTree>
    <p:extLst>
      <p:ext uri="{BB962C8B-B14F-4D97-AF65-F5344CB8AC3E}">
        <p14:creationId xmlns:p14="http://schemas.microsoft.com/office/powerpoint/2010/main" val="41827734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CAAC624A-E84D-4311-8DE6-441790B601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3265" y="4278735"/>
            <a:ext cx="3832039" cy="215597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CDCDA433-148A-4C6C-B66E-F7189CA88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0500"/>
            <a:ext cx="10515600" cy="1325563"/>
          </a:xfrm>
        </p:spPr>
        <p:txBody>
          <a:bodyPr/>
          <a:lstStyle/>
          <a:p>
            <a:r>
              <a:rPr lang="nb-NO" dirty="0"/>
              <a:t>Tre slags uføre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0E90852-327B-4793-9B31-AC6FB7DFFD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9925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b-NO" b="1" dirty="0"/>
              <a:t>Varig handikap</a:t>
            </a:r>
            <a:endParaRPr lang="nb-NO" dirty="0"/>
          </a:p>
          <a:p>
            <a:pPr marL="0" indent="0">
              <a:buNone/>
            </a:pPr>
            <a:r>
              <a:rPr lang="nb-NO" dirty="0"/>
              <a:t>	som nedsatt syn, hørsel </a:t>
            </a:r>
          </a:p>
          <a:p>
            <a:pPr marL="0" indent="0">
              <a:buNone/>
            </a:pPr>
            <a:r>
              <a:rPr lang="nb-NO" dirty="0"/>
              <a:t>	eller bevegelighet.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b="1" dirty="0"/>
              <a:t>Langvarig sykdoms- eller skadeforløp </a:t>
            </a:r>
          </a:p>
          <a:p>
            <a:pPr marL="0" indent="0">
              <a:buNone/>
            </a:pPr>
            <a:r>
              <a:rPr lang="nb-NO" dirty="0"/>
              <a:t>	utover sykepengeperioden og AAP</a:t>
            </a:r>
          </a:p>
          <a:p>
            <a:pPr marL="0" indent="0">
              <a:buNone/>
            </a:pPr>
            <a:r>
              <a:rPr lang="nb-NO" dirty="0"/>
              <a:t>	</a:t>
            </a:r>
          </a:p>
          <a:p>
            <a:pPr marL="0" indent="0">
              <a:buNone/>
            </a:pPr>
            <a:r>
              <a:rPr lang="nb-NO" b="1" dirty="0"/>
              <a:t>Normal aldring </a:t>
            </a:r>
          </a:p>
          <a:p>
            <a:pPr marL="0" indent="0">
              <a:buNone/>
            </a:pPr>
            <a:r>
              <a:rPr lang="nb-NO" dirty="0"/>
              <a:t>	 «arbeiderklassens alderspensjon»</a:t>
            </a:r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2D0185F9-1D23-44B9-9575-100527CBF7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9066" y="2871083"/>
            <a:ext cx="2368398" cy="1961094"/>
          </a:xfrm>
          <a:prstGeom prst="rect">
            <a:avLst/>
          </a:prstGeom>
        </p:spPr>
      </p:pic>
      <p:pic>
        <p:nvPicPr>
          <p:cNvPr id="1026" name="Picture 2" descr="Fibromania...om min hverdag som en vandrende tilstand...: Er Fibromyalgi et  handikap- eller en funksjonshemming?">
            <a:extLst>
              <a:ext uri="{FF2B5EF4-FFF2-40B4-BE49-F238E27FC236}">
                <a16:creationId xmlns:a16="http://schemas.microsoft.com/office/drawing/2014/main" id="{055553FE-E51D-476F-BB90-57478634D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954" y="1433140"/>
            <a:ext cx="1647190" cy="1647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36231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F95B3B81-A9D1-4B11-8146-4B214EDAAB60}"/>
              </a:ext>
            </a:extLst>
          </p:cNvPr>
          <p:cNvGraphicFramePr>
            <a:graphicFrameLocks noGrp="1"/>
          </p:cNvGraphicFramePr>
          <p:nvPr/>
        </p:nvGraphicFramePr>
        <p:xfrm>
          <a:off x="1230944" y="230172"/>
          <a:ext cx="9291961" cy="60738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992729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1CB57808-E8EB-4157-942C-D4120B1C99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4349" y="389880"/>
            <a:ext cx="9303302" cy="6078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8017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1001</Words>
  <Application>Microsoft Office PowerPoint</Application>
  <PresentationFormat>Widescreen</PresentationFormat>
  <Paragraphs>234</Paragraphs>
  <Slides>33</Slides>
  <Notes>29</Notes>
  <HiddenSlides>0</HiddenSlides>
  <MMClips>0</MMClips>
  <ScaleCrop>false</ScaleCrop>
  <HeadingPairs>
    <vt:vector size="8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Innebygde OLE-servere</vt:lpstr>
      </vt:variant>
      <vt:variant>
        <vt:i4>1</vt:i4>
      </vt:variant>
      <vt:variant>
        <vt:lpstr>Lysbildetitler</vt:lpstr>
      </vt:variant>
      <vt:variant>
        <vt:i4>33</vt:i4>
      </vt:variant>
    </vt:vector>
  </HeadingPairs>
  <TitlesOfParts>
    <vt:vector size="39" baseType="lpstr">
      <vt:lpstr>Arial</vt:lpstr>
      <vt:lpstr>Calibri</vt:lpstr>
      <vt:lpstr>Calibri Light</vt:lpstr>
      <vt:lpstr>Times New Roman</vt:lpstr>
      <vt:lpstr>Office-tema</vt:lpstr>
      <vt:lpstr>Photo Editor Photo</vt:lpstr>
      <vt:lpstr>Uføres alderspensjon</vt:lpstr>
      <vt:lpstr>PowerPoint-presentasjon</vt:lpstr>
      <vt:lpstr>PowerPoint-presentasjon</vt:lpstr>
      <vt:lpstr>Hvem blir uføretrygdet? Veldig mange!!</vt:lpstr>
      <vt:lpstr>PowerPoint-presentasjon</vt:lpstr>
      <vt:lpstr>Ufør: Jobbkrav høyere enn funksjonsnivå -</vt:lpstr>
      <vt:lpstr>Tre slags uføre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Den gamle (statlige) alderstrygden og den nye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Levealderjustering </vt:lpstr>
      <vt:lpstr>PowerPoint-presentasjon</vt:lpstr>
      <vt:lpstr>Levealdersjustering= hever pensjonsalderen, og krymper dermed pensjonen for hvert nytt årskull</vt:lpstr>
      <vt:lpstr>PowerPoint-presentasjon</vt:lpstr>
      <vt:lpstr>Levealder etter yrke, 1981-2013 Menn        Kvinner</vt:lpstr>
      <vt:lpstr>Levealderjustering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Hva kan gjøres?</vt:lpstr>
      <vt:lpstr>PowerPoint-presentasjon</vt:lpstr>
      <vt:lpstr> www.ebbawergeland.no</vt:lpstr>
      <vt:lpstr>Flere aktiviteter med Pensjon for alle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Velkommen til webinar - vi begynner 18.00</dc:title>
  <dc:creator>Jorunn Folkvord</dc:creator>
  <cp:lastModifiedBy>Jorunn Folkvord</cp:lastModifiedBy>
  <cp:revision>5</cp:revision>
  <dcterms:created xsi:type="dcterms:W3CDTF">2021-03-10T18:08:01Z</dcterms:created>
  <dcterms:modified xsi:type="dcterms:W3CDTF">2021-03-12T18:06:36Z</dcterms:modified>
</cp:coreProperties>
</file>